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47"/>
  </p:notesMasterIdLst>
  <p:sldIdLst>
    <p:sldId id="293" r:id="rId2"/>
    <p:sldId id="305" r:id="rId3"/>
    <p:sldId id="294" r:id="rId4"/>
    <p:sldId id="295" r:id="rId5"/>
    <p:sldId id="297" r:id="rId6"/>
    <p:sldId id="298" r:id="rId7"/>
    <p:sldId id="299" r:id="rId8"/>
    <p:sldId id="300" r:id="rId9"/>
    <p:sldId id="301" r:id="rId10"/>
    <p:sldId id="302" r:id="rId11"/>
    <p:sldId id="303" r:id="rId12"/>
    <p:sldId id="308" r:id="rId13"/>
    <p:sldId id="309" r:id="rId14"/>
    <p:sldId id="310" r:id="rId15"/>
    <p:sldId id="321" r:id="rId16"/>
    <p:sldId id="322" r:id="rId17"/>
    <p:sldId id="323" r:id="rId18"/>
    <p:sldId id="311" r:id="rId19"/>
    <p:sldId id="327" r:id="rId20"/>
    <p:sldId id="326" r:id="rId21"/>
    <p:sldId id="320" r:id="rId22"/>
    <p:sldId id="341" r:id="rId23"/>
    <p:sldId id="330" r:id="rId24"/>
    <p:sldId id="307" r:id="rId25"/>
    <p:sldId id="304" r:id="rId26"/>
    <p:sldId id="306" r:id="rId27"/>
    <p:sldId id="312" r:id="rId28"/>
    <p:sldId id="319" r:id="rId29"/>
    <p:sldId id="328" r:id="rId30"/>
    <p:sldId id="333" r:id="rId31"/>
    <p:sldId id="313" r:id="rId32"/>
    <p:sldId id="331" r:id="rId33"/>
    <p:sldId id="332" r:id="rId34"/>
    <p:sldId id="324" r:id="rId35"/>
    <p:sldId id="325" r:id="rId36"/>
    <p:sldId id="329" r:id="rId37"/>
    <p:sldId id="334" r:id="rId38"/>
    <p:sldId id="335" r:id="rId39"/>
    <p:sldId id="336" r:id="rId40"/>
    <p:sldId id="318" r:id="rId41"/>
    <p:sldId id="337" r:id="rId42"/>
    <p:sldId id="338" r:id="rId43"/>
    <p:sldId id="339" r:id="rId44"/>
    <p:sldId id="340" r:id="rId45"/>
    <p:sldId id="314" r:id="rId46"/>
  </p:sldIdLst>
  <p:sldSz cx="9144000" cy="6858000" type="screen4x3"/>
  <p:notesSz cx="6858000" cy="9144000"/>
  <p:defaultTextStyle>
    <a:defPPr>
      <a:defRPr lang="de-DE"/>
    </a:defPPr>
    <a:lvl1pPr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55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00CC00"/>
    <a:srgbClr val="444A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46" autoAdjust="0"/>
    <p:restoredTop sz="95088" autoAdjust="0"/>
  </p:normalViewPr>
  <p:slideViewPr>
    <p:cSldViewPr>
      <p:cViewPr>
        <p:scale>
          <a:sx n="100" d="100"/>
          <a:sy n="100" d="100"/>
        </p:scale>
        <p:origin x="1560" y="408"/>
      </p:cViewPr>
      <p:guideLst>
        <p:guide orient="horz" pos="2160"/>
        <p:guide pos="5556"/>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0" tIns="0" rIns="0" bIns="0" numCol="1" anchor="t" anchorCtr="0" compatLnSpc="1">
            <a:prstTxWarp prst="textNoShape">
              <a:avLst/>
            </a:prstTxWarp>
          </a:bodyPr>
          <a:lstStyle>
            <a:lvl1pPr>
              <a:defRPr sz="1200">
                <a:latin typeface="Arial Narrow" pitchFamily="-112" charset="0"/>
                <a:ea typeface="ＭＳ Ｐゴシック" pitchFamily="-112" charset="-128"/>
              </a:defRPr>
            </a:lvl1pPr>
          </a:lstStyle>
          <a:p>
            <a:pPr>
              <a:defRPr/>
            </a:pPr>
            <a:endParaRPr lang="de-DE"/>
          </a:p>
        </p:txBody>
      </p:sp>
      <p:sp>
        <p:nvSpPr>
          <p:cNvPr id="6147" name="Rectangle 3"/>
          <p:cNvSpPr>
            <a:spLocks noGrp="1" noChangeArrowheads="1"/>
          </p:cNvSpPr>
          <p:nvPr>
            <p:ph type="dt" idx="1"/>
          </p:nvPr>
        </p:nvSpPr>
        <p:spPr bwMode="auto">
          <a:xfrm>
            <a:off x="3886200" y="0"/>
            <a:ext cx="2971800" cy="457200"/>
          </a:xfrm>
          <a:prstGeom prst="rect">
            <a:avLst/>
          </a:prstGeom>
          <a:noFill/>
          <a:ln>
            <a:noFill/>
          </a:ln>
          <a:effectLst/>
          <a:extLst/>
        </p:spPr>
        <p:txBody>
          <a:bodyPr vert="horz" wrap="square" lIns="0" tIns="0" rIns="0" bIns="0" numCol="1" anchor="t" anchorCtr="0" compatLnSpc="1">
            <a:prstTxWarp prst="textNoShape">
              <a:avLst/>
            </a:prstTxWarp>
          </a:bodyPr>
          <a:lstStyle>
            <a:lvl1pPr algn="r">
              <a:defRPr sz="1200">
                <a:latin typeface="Arial Narrow" pitchFamily="-112" charset="0"/>
                <a:ea typeface="ＭＳ Ｐゴシック" pitchFamily="-112" charset="-128"/>
              </a:defRPr>
            </a:lvl1pPr>
          </a:lstStyle>
          <a:p>
            <a:pPr>
              <a:defRPr/>
            </a:pPr>
            <a:endParaRPr lang="de-DE"/>
          </a:p>
        </p:txBody>
      </p:sp>
      <p:sp>
        <p:nvSpPr>
          <p:cNvPr id="378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14400" y="4343400"/>
            <a:ext cx="5029200" cy="4114800"/>
          </a:xfrm>
          <a:prstGeom prst="rect">
            <a:avLst/>
          </a:prstGeom>
          <a:noFill/>
          <a:ln>
            <a:noFill/>
          </a:ln>
          <a:effectLst/>
          <a:extLst/>
        </p:spPr>
        <p:txBody>
          <a:bodyPr vert="horz" wrap="square" lIns="0" tIns="0" rIns="0" bIns="0" numCol="1" anchor="t" anchorCtr="0" compatLnSpc="1">
            <a:prstTxWarp prst="textNoShape">
              <a:avLst/>
            </a:prstTxWarp>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a:noFill/>
          </a:ln>
          <a:effectLst/>
          <a:extLst/>
        </p:spPr>
        <p:txBody>
          <a:bodyPr vert="horz" wrap="square" lIns="0" tIns="0" rIns="0" bIns="0" numCol="1" anchor="b" anchorCtr="0" compatLnSpc="1">
            <a:prstTxWarp prst="textNoShape">
              <a:avLst/>
            </a:prstTxWarp>
          </a:bodyPr>
          <a:lstStyle>
            <a:lvl1pPr>
              <a:defRPr sz="1200">
                <a:latin typeface="Arial Narrow" pitchFamily="-112" charset="0"/>
                <a:ea typeface="ＭＳ Ｐゴシック" pitchFamily="-112" charset="-128"/>
              </a:defRPr>
            </a:lvl1pPr>
          </a:lstStyle>
          <a:p>
            <a:pPr>
              <a:defRPr/>
            </a:pPr>
            <a:endParaRPr lang="de-DE"/>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a:noFill/>
          </a:ln>
          <a:effectLst/>
          <a:extLst/>
        </p:spPr>
        <p:txBody>
          <a:bodyPr vert="horz" wrap="square" lIns="0" tIns="0" rIns="0" bIns="0" numCol="1" anchor="b" anchorCtr="0" compatLnSpc="1">
            <a:prstTxWarp prst="textNoShape">
              <a:avLst/>
            </a:prstTxWarp>
          </a:bodyPr>
          <a:lstStyle>
            <a:lvl1pPr algn="r">
              <a:defRPr sz="1200">
                <a:latin typeface="Arial Narrow" pitchFamily="-112" charset="0"/>
                <a:ea typeface="ＭＳ Ｐゴシック" pitchFamily="-112" charset="-128"/>
              </a:defRPr>
            </a:lvl1pPr>
          </a:lstStyle>
          <a:p>
            <a:pPr>
              <a:defRPr/>
            </a:pPr>
            <a:fld id="{8C584EEE-9ECB-424A-9460-946558BCABF3}" type="slidenum">
              <a:rPr lang="de-DE"/>
              <a:pPr>
                <a:defRPr/>
              </a:pPr>
              <a:t>‹#›</a:t>
            </a:fld>
            <a:endParaRPr lang="de-D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a:solidFill>
                  <a:schemeClr val="tx1"/>
                </a:solidFill>
                <a:effectLst/>
                <a:latin typeface="Arial" charset="0"/>
                <a:ea typeface="ＭＳ Ｐゴシック" pitchFamily="-112" charset="-128"/>
                <a:cs typeface="+mn-cs"/>
              </a:rPr>
              <a:t>Das Thema meiner Abeit unfässt die Szenenrekonstruktion und Kamerakalibrierung aus heterogenen stereoskopischen Bildquellen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Ziel dieser Programme ist es Maschine die fähigkkeit beizubringen räumliche objekte erkennen zu können und anhand dieser Entscheidungen zu treffen</a:t>
            </a:r>
          </a:p>
          <a:p>
            <a:endParaRPr lang="de-DE" sz="1200" kern="1200" dirty="0">
              <a:solidFill>
                <a:schemeClr val="tx1"/>
              </a:solidFill>
              <a:effectLst/>
              <a:latin typeface="Arial" charset="0"/>
              <a:ea typeface="ＭＳ Ｐゴシック" pitchFamily="-112" charset="-128"/>
              <a:cs typeface="+mn-cs"/>
            </a:endParaRPr>
          </a:p>
          <a:p>
            <a:endParaRPr lang="de-DE" sz="1200" kern="1200" dirty="0">
              <a:solidFill>
                <a:schemeClr val="tx1"/>
              </a:solidFill>
              <a:effectLst/>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r>
              <a:rPr lang="de-DE" dirty="0"/>
              <a:t>Hintergrund Auge https://www.nanalyze.com/2016/04/5-computer-vision-and-image-understanding-companies/</a:t>
            </a: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1</a:t>
            </a:fld>
            <a:endParaRPr lang="de-DE"/>
          </a:p>
        </p:txBody>
      </p:sp>
    </p:spTree>
    <p:extLst>
      <p:ext uri="{BB962C8B-B14F-4D97-AF65-F5344CB8AC3E}">
        <p14:creationId xmlns:p14="http://schemas.microsoft.com/office/powerpoint/2010/main" val="283303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Für die Bestimmung der extrinsischen Kameraparameter werden die intrinsischen Kameraparameter aus F rausgezogen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Da die essentielle Matrix nun nur die extrinsischen Kameraparameter und keine intrinsischen mehr beinhaltet bietet sich diese für die Bestimmung der extrinsischen Kameraparameter an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Bei der Bestimmung der extrinssichen Kameraparameter durch Zerlegung der essentielle Matrix entstehen insgesammt 4 verschiedene mögliche Lösungen für die extrinsischen Kamerparameter</a:t>
            </a:r>
          </a:p>
          <a:p>
            <a:pPr lvl="1"/>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In den ersten beiden Lösungen wird C‘ um 180° gedreht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In den anderen beiden Lösungen kommt es zu einer Umkehrung der Basislinie</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Richtige Lösung ist abhängig davon wie die Kameras Positioniert und die Bildebene innerhalb der Kamera platziert ist</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Da die extrinsischen Kameraparameter bekannt sind konnte die Lösung abgeglichen werden.</a:t>
            </a:r>
          </a:p>
          <a:p>
            <a:pPr lvl="1"/>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Somit konnte getestet werden ob die Funktion der Bestimmung stimmt</a:t>
            </a:r>
          </a:p>
          <a:p>
            <a:pPr lvl="1"/>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 (Arbeitsprozess einblenden)</a:t>
            </a:r>
          </a:p>
          <a:p>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Diese Vier Lösungen sind bis auf eine Skaleninvarianz genau bestimmt</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Die Skaleninvarianz bedeutet, dass es bei der Rekonstruktion die Größe der Objekte von ihrer Originalgröße abweichen, da die translationskomponenten gleich dem normierten Richtungsvektor ist</a:t>
            </a:r>
          </a:p>
          <a:p>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Sind die extrinsischen Kameraparameter bekannt, so fehlt nun noch ein Verfahren, mit welchem die 3D-Szenenpunkte aus den Bildpunkten rekonstruiert werden können.</a:t>
            </a:r>
          </a:p>
          <a:p>
            <a:pPr lvl="0"/>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(Letztes bild einblenden)</a:t>
            </a:r>
          </a:p>
          <a:p>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Diese Verfahren nennen sich Triangulation. Im synthetischen Beispiel wurde eine einfache gemetrische Trinangulation durchgeführt.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Sprich es wurden die Punkte alle in das gleiche Koordinatensystem überführt und danach wurden Geraden durch die Projektionszentren und und die Bildpunkte gelegt. Die Schnittpunkte der Geraden der korrespondierenden Punkte ergaben den Objektpunk.</a:t>
            </a:r>
          </a:p>
          <a:p>
            <a:pPr marL="171450" lvl="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8510755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Der entwickelte Szenenrekonstruktionsalgorithmus wurde dann auf ein reales Beispiel angewandt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Es wurde eine Szene aufgebaut und zwei Kameras wurden vor die Szene platziert.</a:t>
            </a:r>
          </a:p>
          <a:p>
            <a:pPr lvl="0"/>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Als erstes kommt die Bildaufnahme:</a:t>
            </a:r>
          </a:p>
          <a:p>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beiden Kameras wurden in einem externen Programm einzeln kalibriert um so die intrinsnschen Kameraparameter zu erhalten.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Danach wurden Bilder der Szene aufgenommen</a:t>
            </a:r>
          </a:p>
          <a:p>
            <a:pPr lvl="0"/>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Bildverarbeitung:</a:t>
            </a:r>
          </a:p>
          <a:p>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Für die Detektion von markanten Punkten in beiden Bildern wurde ein bereits vorhandener Algorithmus verwendet. Das Ergebnis sind die in der Stereoaufnahme gelb bezifferten Stellen.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Somit sind korrespondierende Punkte gefunden</a:t>
            </a:r>
          </a:p>
          <a:p>
            <a:pPr lvl="0"/>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Einschub Bildfehler:</a:t>
            </a:r>
          </a:p>
          <a:p>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Anders als beim synthetischen Beispiel muss beim arbeiten mit realen Stereobildpaaren mit einer Fehleranfälligkeit der Bilddaten gerechnet werden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Es muss von Bildfehlern wie Bildrauschen ausgegangen werden und damiteinhergehend auch mit Fehlern bei der eingägnlichen Korrespondenzanalyse (auf Fehler hinweisen im Bild)</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Liegt beispielsweise bei der Bestimmung von korrespondierenden Punkten eine detektierte Ecke zwischen zwei Pixel, so kann optisches Rauschen, dazu führen dass diese Ecke in gleichen Bildern an verschiedenen Pixel erkannt wird.</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Wie im Bild darunter zu sehen ist, bedeutet das, dass die detektierten korrespondierenden Punkte nicht auf den jeweiligen epipolarlinien des anderen Bildes liegen.</a:t>
            </a:r>
          </a:p>
          <a:p>
            <a:pPr lvl="1"/>
            <a:endParaRPr lang="de-DE" sz="1200" kern="1200" dirty="0">
              <a:solidFill>
                <a:schemeClr val="tx1"/>
              </a:solidFill>
              <a:effectLst/>
              <a:latin typeface="Arial" charset="0"/>
              <a:ea typeface="ＭＳ Ｐゴシック" pitchFamily="-112" charset="-128"/>
              <a:cs typeface="+mn-cs"/>
            </a:endParaRPr>
          </a:p>
          <a:p>
            <a:pPr marL="171450" indent="-171450">
              <a:buFont typeface="Wingdings" panose="05000000000000000000" pitchFamily="2" charset="2"/>
              <a:buChar char="à"/>
            </a:pPr>
            <a:r>
              <a:rPr lang="de-DE" sz="1200" kern="1200" dirty="0">
                <a:solidFill>
                  <a:schemeClr val="tx1"/>
                </a:solidFill>
                <a:effectLst/>
                <a:latin typeface="Arial" charset="0"/>
                <a:ea typeface="ＭＳ Ｐゴシック" pitchFamily="-112" charset="-128"/>
                <a:cs typeface="+mn-cs"/>
              </a:rPr>
              <a:t>Das führt dazu, dass die epipolaren Bedinungen nicht mehr erfüllt werden (FORMEL ERSCHEINEN LASSEN)</a:t>
            </a:r>
          </a:p>
          <a:p>
            <a:pPr marL="171450" indent="-171450">
              <a:buFont typeface="Wingdings" panose="05000000000000000000" pitchFamily="2" charset="2"/>
              <a:buChar char="à"/>
            </a:pPr>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diese ungenauigkeiten können auswirkungen auf die zwischenresultate des Algorithmus haben </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Diese müssen aufgespürt und so minimal wie möglich gehalten werden.</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46217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Zurück zum Algorithmus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Bei der Bildanalyse startet der Szenenenrekonstruktionsalgorithmus</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Der Unterschied zum synthetischen Beispiel ist, dass die eingehenden Bilddaten aus der Korrespondenzanalyse normiert werden. </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Die eingehenden Bilddaten werden so normiert, dass sich ihr durschnittlicher Abstand zum Ursprung bei sqrt(2) befindet. (Am Bild zeigen)</a:t>
            </a:r>
          </a:p>
          <a:p>
            <a:pPr lvl="1"/>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Die Normierung der Bilddaten führt dazu, dass sich die Bilddaten in einem kleineren Zahlenbereich befinden als zuvor, was dazu führt, dass die Fundamentalmatrix weniger stark auf Fehler in den korrespondierenden Punkten reagiert und somit der Algorithmus im allgemeinen stabiler läuft</a:t>
            </a:r>
          </a:p>
          <a:p>
            <a:pPr lvl="1"/>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(Ist die Fundamentalmatrix aus den normierten Koordinaten bestimmt worden, wird sie wieder denormalisiert)</a:t>
            </a:r>
          </a:p>
          <a:p>
            <a:pPr lvl="1"/>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Bild wieder ausblenden !!!</a:t>
            </a:r>
          </a:p>
          <a:p>
            <a:pPr lvl="1"/>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Bevor die extrinsischen Kameraparameter bestimmt werden können muss überprüft werden, ob die Fundamentalmatrix auch Singulär ist</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5965017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F ist nur dann eine gültige F wenn sie eine Singuläre Matrix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Durch die Ungenauen Korrespondierenen Punkten ist das meist nicht der Fall</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Das Resultat ist, dass Aus dieser F keine eindeutigen Epipole bestimmt werden können was dazu führt, dass die Epipolarlinien durch keinen gemeinsamen Punkt gehen.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Da aber spätestens für das hier benutzte Verfahren der Triangulierung eindeutige Epipole gefordert werden, wird F so manipuliert, dass sie wieder eine Singuläre Matrix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Das erbenis ist in der Abbildung zu sehen, die Epipolarlinien verlaufen wieder durch einen gemeinsamem Epipol</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Aus der Fundamentalmatrix wird dann wieder die essentielle Matrix abgeleitet  </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Ist die Fundamentalmatrix Singulär ist auch die essentielle Matrix singulär sofern sie aus F berechnet wurde.</a:t>
            </a:r>
          </a:p>
          <a:p>
            <a:pPr lvl="1"/>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Somit können wie im synthetischen Beispiel die extrinssichen Kameraparameter bestimmt werden.</a:t>
            </a:r>
          </a:p>
          <a:p>
            <a:pPr lvl="1"/>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Zuletzt folgt eine Triangulierung der Szenenpunkte auf welches ich gleich noch zu sprechen komme.</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361351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Als letztes folgt noch die Triangulierung.</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Aufgrund der Ungeanuigkeit der korrespondierenden Punkte ist es nicht möglich durch einfache Rückprojektion die 3D-Objektpunkte zu rekonstruieren.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Liegen die korrespondierenden Bildpunkte nicht direkt auf den jeweiligen Epipolarlinien der beiden Punkte, so ist die Epipolare Bedingung nicht erfüllt.</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Die Rückprijezierten Punkte treffen sich nicht im Raum sondern liegen windschief zueinander im Raum</a:t>
            </a:r>
          </a:p>
          <a:p>
            <a:pPr lvl="1"/>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 EINBLENDEN)</a:t>
            </a:r>
          </a:p>
          <a:p>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Um die Triangulation der Punkte trotzdem durchführen zu können werden zwei Punkte m und m‘ gesucht, welche möglichst nahe an den Ursprünglichen Punkten liegen und gleichzeitig die Epipolaren Bedingugnen erfüllen.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Der nächste Punkt zu m und m‘ liegt jeweils am Fuße des Lots auf der entsprechenden Epipolarlinie.</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 Jedes Paar l und l‘ würde das erfüllen aber es werden die gesucht die d minimiert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Minimierung wird über die sogennaten Samspson-Approximation vollzogen.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Für dieses Verfahren muss F bekannt sein und die Epipole eine eindeutige Lösung erbringen</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(Umriss des Verfahrens in die Zusatzfolien)</a:t>
            </a:r>
          </a:p>
          <a:p>
            <a:pPr lvl="1"/>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neuen Punkte, welche die epipolare Bedingung wieder erfüllen, können dann über ein Triangulierungsverfahren nach Wahl Rückprojiziert werden</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Im Algorithmus wurde ein lineares Triangulierungsverfahren nach Hartley and Zisserman verwendet.</a:t>
            </a:r>
          </a:p>
          <a:p>
            <a:pPr lvl="1"/>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Im fogenden wurde der Algororithmus noch auf Bilder unterschiedlicher Auflösung angewandt</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67152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Um einen Sensor mit einer schlechteren Kamera zu simulieren wurde die Auflösung einer der Kameras runtergestellt.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Ein Sensor hat eine maximale Auflösung. </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Die maximale Anzahl der Sensorelemente auf einem Sensor beschreibt die maximale Auflösung.</a:t>
            </a:r>
          </a:p>
          <a:p>
            <a:pPr lvl="1"/>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Anzahl und Größe der Einzelnen Sensorelemente variiert mit den Größen der Sensorchips</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Wird eine Auflösung kleiner der maximalen Auflösung eingestellt, desto geringer wird die Anzahl der Pixel.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Der Prozess, welcher hier stattndet, gehört zu den Nachbarschaftsoperationen.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Eine Veranderung der Auosung kann auch eine Anderung der Seitenverhaltnisse mit einschließen. Andert sich das Seitenverhaltnis so wird der Bereich der lichtempndlichen Flache auf dem Sensor beschrankt</a:t>
            </a:r>
          </a:p>
          <a:p>
            <a:pPr lvl="0"/>
            <a:r>
              <a:rPr lang="de-DE" sz="1200" kern="1200" dirty="0">
                <a:solidFill>
                  <a:schemeClr val="tx1"/>
                </a:solidFill>
                <a:effectLst/>
                <a:latin typeface="Arial" charset="0"/>
                <a:ea typeface="ＭＳ Ｐゴシック" pitchFamily="-112" charset="-128"/>
                <a:cs typeface="+mn-cs"/>
              </a:rPr>
              <a:t>Wird nun die Auflösung einer Kamera verändert, welche Auswirkungen hat das auf den Szenenrekonstruktionsalgorithmus???</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9125602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Zunächst kann festgehalten werden, dass eine Veränderung der Auflösung eine Auswirkung auf die Skalierung der Sensorkoordinaten hat, da sich das Sensorkoordintansystem an der Beschaffenheit der Sensorelemente orientiert.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Alle anderen Koordinatensysteme bleiben gleich</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Mit der Auflösung ändert sich die Anzahl und die Größe der Pixel</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Der Ort auf dem Sensor an welchem der bildpunkt abgebildet wird bleibt jedoch der selbe (Hier zweites Bild einblenden.)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Eine Skalierung des Sensorkoordinatensystems bedeutet, dass sich die Brennweite in Pixeleinheiten gegeben ändert, jedoch ändert sich nicht die effektive Brennweite in Millimeter.</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Eine propotionale änderung der Kamerauflösung hat zur Folge, dass es so wirkt als wäre die Brennweite verdoppelt worden. </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Würde bedeuten, dass sich die Kamera von der Bildebene entfernt hat</a:t>
            </a:r>
            <a:r>
              <a:rPr lang="de-DE" sz="1200" kern="1200" dirty="0">
                <a:solidFill>
                  <a:schemeClr val="tx1"/>
                </a:solidFill>
                <a:effectLst/>
                <a:latin typeface="Arial" charset="0"/>
                <a:ea typeface="ＭＳ Ｐゴシック" pitchFamily="-112" charset="-128"/>
                <a:cs typeface="+mn-cs"/>
                <a:sym typeface="Wingdings" panose="05000000000000000000" pitchFamily="2" charset="2"/>
              </a:rPr>
              <a:t></a:t>
            </a:r>
            <a:r>
              <a:rPr lang="de-DE" sz="1200" kern="1200" dirty="0">
                <a:solidFill>
                  <a:schemeClr val="tx1"/>
                </a:solidFill>
                <a:effectLst/>
                <a:latin typeface="Arial" charset="0"/>
                <a:ea typeface="ＭＳ Ｐゴシック" pitchFamily="-112" charset="-128"/>
                <a:cs typeface="+mn-cs"/>
              </a:rPr>
              <a:t> hat sie aber effektiv nicht </a:t>
            </a:r>
            <a:r>
              <a:rPr lang="de-DE" sz="1200" kern="1200" dirty="0">
                <a:solidFill>
                  <a:schemeClr val="tx1"/>
                </a:solidFill>
                <a:effectLst/>
                <a:latin typeface="Arial" charset="0"/>
                <a:ea typeface="ＭＳ Ｐゴシック" pitchFamily="-112" charset="-128"/>
                <a:cs typeface="+mn-cs"/>
                <a:sym typeface="Wingdings" panose="05000000000000000000" pitchFamily="2" charset="2"/>
              </a:rPr>
              <a:t></a:t>
            </a:r>
            <a:r>
              <a:rPr lang="de-DE" sz="1200" kern="1200" dirty="0">
                <a:solidFill>
                  <a:schemeClr val="tx1"/>
                </a:solidFill>
                <a:effectLst/>
                <a:latin typeface="Arial" charset="0"/>
                <a:ea typeface="ＭＳ Ｐゴシック" pitchFamily="-112" charset="-128"/>
                <a:cs typeface="+mn-cs"/>
              </a:rPr>
              <a:t> dennoch verändert sich durch die skalierung der Pixel effektiv die Bildgröße</a:t>
            </a:r>
          </a:p>
          <a:p>
            <a:pPr lvl="1"/>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Bei der Bestimmung der extrinsischen Kameraparameter wird mit der essentiellen Matrix gearbeitet, da hier die Kameramatrizen K und K‘ rausfallen, haben diese keine Wikrung auf das Ergebnis</a:t>
            </a:r>
          </a:p>
          <a:p>
            <a:pPr marL="171450" indent="-171450">
              <a:buFont typeface="Arial" panose="020B0604020202020204" pitchFamily="34" charset="0"/>
              <a:buChar char="•"/>
            </a:pPr>
            <a:endParaRPr lang="de-DE" dirty="0">
              <a:ea typeface="ＭＳ Ｐゴシック" pitchFamily="34" charset="-128"/>
              <a:sym typeface="Wingdings" panose="05000000000000000000" pitchFamily="2" charset="2"/>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3558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Die Triangulation wird unabhängig von den intrinsischen Kameraparametern durchgefürt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Unterschiedliche K haben keine Auswirkung</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973195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Im folgenden werden noch einige Ausblicke vorgestellt.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Diese beinhalten kurz die Algorithmen, welche neben dem Hauptalgorithmus noch entstanden sind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Viele Programme setzten ihr Hauptaugenmerk auf eine schnelle und effiziente Szenenrekonstruktion ohne Kamerakalibrierungs Zwischenschritt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Rektifizierte Bilder zeichnen sich durch ins unendliche projizierte Epipole aus</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Sind die Epipole ins unendliche projiziert so sind die Epipolarlinien parallel zueinander</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Epipolarlinien werden somit zu einheitlichen Scanlinien, welche die erweiterete korrespondenzanalyse auf eine eindimensionale Suche entlang dieser Linie beschränkt</a:t>
            </a:r>
          </a:p>
          <a:p>
            <a:pPr lvl="0"/>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a:t>
            </a:r>
          </a:p>
          <a:p>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Der horizintale Versatz zwischen den korrespondierenden Punkten gibt ein Maß für die Tiefe des jeweiligen Punktes</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Anhand dieser Tiefe kann eine Tiefenkarte erstellt werden</a:t>
            </a:r>
          </a:p>
          <a:p>
            <a:r>
              <a:rPr lang="de-DE" sz="1200" kern="1200" dirty="0">
                <a:solidFill>
                  <a:schemeClr val="tx1"/>
                </a:solidFill>
                <a:effectLst/>
                <a:latin typeface="Arial" charset="0"/>
                <a:ea typeface="ＭＳ Ｐゴシック" pitchFamily="-112" charset="-128"/>
                <a:cs typeface="+mn-cs"/>
              </a:rPr>
              <a:t> </a:t>
            </a:r>
          </a:p>
          <a:p>
            <a:pPr lvl="0"/>
            <a:r>
              <a:rPr lang="de-DE" sz="1200" kern="1200" dirty="0">
                <a:solidFill>
                  <a:schemeClr val="tx1"/>
                </a:solidFill>
                <a:effectLst/>
                <a:latin typeface="Arial" charset="0"/>
                <a:ea typeface="ＭＳ Ｐゴシック" pitchFamily="-112" charset="-128"/>
                <a:cs typeface="+mn-cs"/>
              </a:rPr>
              <a:t> Die meisten Rektifizierungsalgorithmen setzten zwei bilder gleicher Auflösung vorraus</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Um dem entgegenzuwirken wurde ein Rektifizierungsalgorithmus implementiert welcher unterschiedliche Kamerauflösugnen nicht von vorn hinein ausschließt und es wurde analysiert was die Auswirkungen sind</a:t>
            </a:r>
          </a:p>
          <a:p>
            <a:pPr lvl="0"/>
            <a:endParaRPr lang="de-DE" sz="1200" kern="1200" dirty="0">
              <a:solidFill>
                <a:schemeClr val="tx1"/>
              </a:solidFill>
              <a:effectLst/>
              <a:latin typeface="Arial" charset="0"/>
              <a:ea typeface="ＭＳ Ｐゴシック" pitchFamily="-112" charset="-128"/>
              <a:cs typeface="+mn-cs"/>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856078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Diese Beispiele zeigen, dass das hier vorgestellte Rektizierungsverfahren auf Bilder verschiedener Auosungen mit dem selben Seitenverhaltnis der Pixel anwendbar ist. Jedoch konnen Bilder mit verschiedenen Seitenverhaltnissen mit diesem Verfahren nicht rektiziert werden. Eine mogliche Losung ware eine Erweiterung des Models, welche die Bildlangen bestimmt und schlielich die relativen Seitenverh altnisse ausgleicht.</a:t>
            </a:r>
          </a:p>
          <a:p>
            <a:r>
              <a:rPr lang="de-DE" sz="1200" kern="1200" dirty="0">
                <a:solidFill>
                  <a:schemeClr val="tx1"/>
                </a:solidFill>
                <a:effectLst/>
                <a:latin typeface="Arial" charset="0"/>
                <a:ea typeface="ＭＳ Ｐゴシック" pitchFamily="-112" charset="-128"/>
                <a:cs typeface="+mn-cs"/>
              </a:rPr>
              <a:t>Dies gilt weiter zu verfolgen</a:t>
            </a:r>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015684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sz="1200" kern="1200" dirty="0">
              <a:solidFill>
                <a:schemeClr val="tx1"/>
              </a:solidFill>
              <a:effectLst/>
              <a:latin typeface="Arial" charset="0"/>
              <a:ea typeface="ＭＳ Ｐゴシック" pitchFamily="-112" charset="-128"/>
              <a:cs typeface="+mn-cs"/>
            </a:endParaRP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entwickeln solcher Programme ist Forschungsmittelpunkte von aktuellen Anwendungsbereichen wie dem Autonomen Fahren, Motion- Capturing, Bewegungserkennungen oder Service Robotern oder Drohnen zur Landvermessung</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Drohnen sind häufig mit zwei unterschiedlichen Kameras ausgestattet, beispielsweise infrarot und RGB somit wäre eine instantane Szenenrekonstruktion durch die Bilder beider Kameras möglich, einsparnis bei der beschaffung teurer Hardware.</a:t>
            </a:r>
            <a:endParaRPr lang="de-DE" dirty="0"/>
          </a:p>
          <a:p>
            <a:endParaRPr lang="de-DE" dirty="0"/>
          </a:p>
          <a:p>
            <a:r>
              <a:rPr lang="de-DE" dirty="0"/>
              <a:t>Link autonomes Fahren: https://www.welt.de/motor/news/article174053171/So-laesst-man-sich-helfen-New-Mobility-Sinnvolle-Assistenzsysteme-und-was-sie-kosten.html</a:t>
            </a:r>
          </a:p>
          <a:p>
            <a:r>
              <a:rPr lang="de-DE" dirty="0"/>
              <a:t>Link motion capturin: https://video.golem.de/games/8908/fifa-13-trailer-(motion-capture).html</a:t>
            </a:r>
          </a:p>
          <a:p>
            <a:r>
              <a:rPr lang="de-DE" dirty="0"/>
              <a:t>Link Service Roboter: https://www.wiwo.de/technologie/gadgets/smarte-roboter-grosser-auftritt-der-service-androiden/12794372.html</a:t>
            </a: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2</a:t>
            </a:fld>
            <a:endParaRPr lang="de-DE"/>
          </a:p>
        </p:txBody>
      </p:sp>
    </p:spTree>
    <p:extLst>
      <p:ext uri="{BB962C8B-B14F-4D97-AF65-F5344CB8AC3E}">
        <p14:creationId xmlns:p14="http://schemas.microsoft.com/office/powerpoint/2010/main" val="2737360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 Des Weiteren gilt es noch eine eigene einzelkamerakalibrierung zu implementieren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Hierzu soll ein ebenfalls in der Thesis entwickelter Algorithmus zur Sortierung von Schachbretteckpuntken helfen, welcher auch bei stark verzerrten Schachbrettern funktioniert.</a:t>
            </a:r>
          </a:p>
          <a:p>
            <a:pPr marL="0" indent="0">
              <a:buFont typeface="Arial" panose="020B0604020202020204" pitchFamily="34" charset="0"/>
              <a:buNone/>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Kurz anreißen der Funktion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72429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267721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909002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825997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0447469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1280830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767728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4540318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Die Singulärwerte der essentiellen Matrix werden modifiziert.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rPr>
              <a:t>Durch die Modizierung der Singularwerte von E gilt für || v ||= 1</a:t>
            </a:r>
          </a:p>
          <a:p>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a:t>
            </a:r>
            <a:r>
              <a:rPr lang="de-DE" sz="1200" b="0" i="0" u="none" strike="noStrike" kern="1200" baseline="0" dirty="0">
                <a:solidFill>
                  <a:schemeClr val="tx1"/>
                </a:solidFill>
                <a:latin typeface="Arial" charset="0"/>
                <a:ea typeface="ＭＳ Ｐゴシック" pitchFamily="-112" charset="-128"/>
                <a:cs typeface="+mn-cs"/>
              </a:rPr>
              <a:t>Das bedeutet, dass es sich bei dem Translationsvektor v lediglich um den normierten Richtungsvektor zwischen C und C0 handelt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Um v aus [C‘_delta] zu erhalten wird lediglich der Kern davon bestimmt</a:t>
            </a: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WICHTIG! NOCH DIE ZERLEGUNGEN ERKLÄREN UND DIE SINGULÄRWERTSZERLGUNG ALS EIGENE FOLIE EINAUEN</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7254899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b="0" i="0" u="none" strike="noStrike" kern="1200" baseline="0" dirty="0">
                <a:solidFill>
                  <a:schemeClr val="tx1"/>
                </a:solidFill>
                <a:latin typeface="Arial" charset="0"/>
                <a:ea typeface="ＭＳ Ｐゴシック" pitchFamily="-112" charset="-128"/>
                <a:cs typeface="+mn-cs"/>
              </a:rPr>
              <a:t>Die Singularwertzerlegung von A ist eine Faktorisierung der Matrix A 2 Rmn der Form A = U \Sigma V^T mit orthogonalen Matrizen U 2 Rmn und V 2 Rmn sowie mit einer Diagonalmatrix</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Diagonalmatrix  beinhaltet die Singularwerte der Matrix. Dabei soll fur die diagonalen Singularwerte in  mit s1 bis sr gelten, dass s1 &gt;= s2&gt;= ... &gt;= sr  0</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Spalte der Matrix V T , welche mit dem kleinsten Singularwert von  korrespondiert, ergibt den Vektor x, fur den ||A * x|| minimal wird.</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509124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Die Gliederung des Talks: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Grundlagen:</a:t>
            </a:r>
          </a:p>
          <a:p>
            <a:r>
              <a:rPr lang="de-DE" sz="1200" kern="1200" dirty="0">
                <a:solidFill>
                  <a:schemeClr val="tx1"/>
                </a:solidFill>
                <a:effectLst/>
                <a:latin typeface="Arial" charset="0"/>
                <a:ea typeface="ＭＳ Ｐゴシック" pitchFamily="-112" charset="-128"/>
                <a:cs typeface="+mn-cs"/>
              </a:rPr>
              <a:t>Einführen in Kameramodell und Fundamental und essentielle Matirix</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Synthetische Rekonstruktion:</a:t>
            </a:r>
          </a:p>
          <a:p>
            <a:pPr lvl="0"/>
            <a:r>
              <a:rPr lang="de-DE" sz="1200" kern="1200" dirty="0">
                <a:solidFill>
                  <a:schemeClr val="tx1"/>
                </a:solidFill>
                <a:effectLst/>
                <a:latin typeface="Arial" charset="0"/>
                <a:ea typeface="ＭＳ Ｐゴシック" pitchFamily="-112" charset="-128"/>
                <a:cs typeface="+mn-cs"/>
              </a:rPr>
              <a:t>Aufbau des Algoroithmus an einem selbst erstellen Beispiels.</a:t>
            </a:r>
          </a:p>
          <a:p>
            <a:pPr lvl="0"/>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Reale Rekonstruktion:</a:t>
            </a:r>
          </a:p>
          <a:p>
            <a:pPr lvl="0"/>
            <a:r>
              <a:rPr lang="de-DE" sz="1200" kern="1200" dirty="0">
                <a:solidFill>
                  <a:schemeClr val="tx1"/>
                </a:solidFill>
                <a:effectLst/>
                <a:latin typeface="Arial" charset="0"/>
                <a:ea typeface="ＭＳ Ｐゴシック" pitchFamily="-112" charset="-128"/>
                <a:cs typeface="+mn-cs"/>
              </a:rPr>
              <a:t>Danach wurde der Algorithmus für die Anwendug auf ein reales Stereobildpaar entsprechend erweitert</a:t>
            </a:r>
          </a:p>
          <a:p>
            <a:pPr lvl="0"/>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Unterschiedlicher Auflösungen:</a:t>
            </a:r>
          </a:p>
          <a:p>
            <a:pPr lvl="0"/>
            <a:r>
              <a:rPr lang="de-DE" sz="1200" kern="1200" dirty="0">
                <a:solidFill>
                  <a:schemeClr val="tx1"/>
                </a:solidFill>
                <a:effectLst/>
                <a:latin typeface="Arial" charset="0"/>
                <a:ea typeface="ＭＳ Ｐゴシック" pitchFamily="-112" charset="-128"/>
                <a:cs typeface="+mn-cs"/>
              </a:rPr>
              <a:t>Danach wurde getestet, welche Auswirkungen unterschiedliche Kameraauflösungen auf den Algorithmus haben</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136914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827952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6849789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0320833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572612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5478916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Die minimalen Abweichungen in den Nachkommastellen kommen daher, da sich die korrespondenzabweichungen mit ändern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713061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680719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586431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5675220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339529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Zunächst zu den Grundlagen:</a:t>
            </a:r>
          </a:p>
          <a:p>
            <a:pPr lvl="0"/>
            <a:r>
              <a:rPr lang="de-DE" sz="1200" kern="1200" dirty="0">
                <a:solidFill>
                  <a:schemeClr val="tx1"/>
                </a:solidFill>
                <a:effectLst/>
                <a:latin typeface="Arial" charset="0"/>
                <a:ea typeface="ＭＳ Ｐゴシック" pitchFamily="-112" charset="-128"/>
                <a:cs typeface="+mn-cs"/>
              </a:rPr>
              <a:t>Zuerst wird geklärt wie ein 3D-Punkt im raum auf einen 2D-Punkt auf dem Sensor abgebildet wird</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Vereinfacht gesprochen entsteht das Abbild eines der abgebildeten Eckpunkte indem eine Verbindungsgerade von eben diesem Punktmit dem Kamerazetrum C gebildet wird</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Der entstehende Schnittpunkt mit der Bildebene bildet den Bildpunkt.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Auf der Bildebene gibts es zwei verschiedene Koordinatensysteme, dass Bildebenenkoordinatensystem I in mm und das Sensorkoordinatensystem S in Pixel</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	Ein Bildpunkt wird in der Regel in Sensorkoordinaten gegeben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Projektion eines 3D-Objektpunktes im Raum  in einen 2D Punkt auf den Sensor der Kamera wird durch die sogenannten Projektionsmatrix P beschrieben</a:t>
            </a:r>
          </a:p>
          <a:p>
            <a:endParaRPr lang="de-DE" dirty="0"/>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19862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2755992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8375157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285755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548026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5047679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916396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Ein Obkjekpunkt M wird mit P auf m projiziert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Projektionsmatrix P setzt sich zusammen aus den extrinsischen Kameraparametern welche durch eine Rotationsmatrix R und eine Verschiebung des Kamerazentrums  besteht.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Des Weiteren beinhaltet P noch die intrinsischen Kameraparameter, welche in der Matrix K zusammengefasst werden.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Diese beinhaltet die Brennweite, die skalierung der Koordinaten von mm in Pixel und die Verschiebung des Koordinatenursprungs in eine Ecke</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ÜBERLEITUNG:</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Somit ist also geklärt wie ein Punkt im Raum auf einen Sensor projiziert wird.</a:t>
            </a:r>
          </a:p>
          <a:p>
            <a:pPr lvl="0"/>
            <a:endParaRPr lang="de-DE" sz="1200" kern="1200" dirty="0">
              <a:solidFill>
                <a:schemeClr val="tx1"/>
              </a:solidFill>
              <a:effectLst/>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kern="1200" dirty="0">
                <a:solidFill>
                  <a:schemeClr val="tx1"/>
                </a:solidFill>
                <a:effectLst/>
                <a:latin typeface="Arial" charset="0"/>
                <a:ea typeface="ＭＳ Ｐゴシック" pitchFamily="-112" charset="-128"/>
                <a:cs typeface="+mn-cs"/>
              </a:rPr>
              <a:t>Die Rückprojektion jedoch ist nicht eindeutig rückführbar, da die Tiefe ab der Bildebene nicht mehr bekannt ist (Anhand des Bildes erklären)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In unserem Beispiel wird ein Punkt in zwei Kameras projiziert. </a:t>
            </a:r>
          </a:p>
          <a:p>
            <a:pPr lvl="0"/>
            <a:endParaRPr lang="de-DE" sz="1200" kern="1200" dirty="0">
              <a:solidFill>
                <a:schemeClr val="tx1"/>
              </a:solidFill>
              <a:effectLst/>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kern="1200" dirty="0">
                <a:solidFill>
                  <a:schemeClr val="tx1"/>
                </a:solidFill>
                <a:effectLst/>
                <a:latin typeface="Arial" charset="0"/>
                <a:ea typeface="ＭＳ Ｐゴシック" pitchFamily="-112" charset="-128"/>
                <a:cs typeface="+mn-cs"/>
              </a:rPr>
              <a:t>Die Aufgabe der Szenenrekonstruktion besteht dann darin, aus den zwei bildpunkten den gemeinsamen 3D-Objektpunkt rück zu projizieren.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Hierzu bedienen wir uns der sogenannten Epipolargeometrie</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16288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Die Epipolargeometrie beschreibt die Beziehung von Bildpunkten und Objektpunkten in Stereoskopischen Systemen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Wir sehen den 3D-Objektpunkt M welcher auf die Punkte m_tau und m‘_tau‘ auf die entsprechenden Bildebenen projitziert wird</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Man nennt m_tau und m‘_tau‘ auch zueinander korrespondierende Punkte, da sie den selben Objektpunkt abbilden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C und C‘ sind die jeweiligen Projektionszentren, sie werden durch die sogenannten Basislinie verbunden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Punkte an welcher die Basislinie die Bildebenen schneidet werden als Epipole e und e‘ bezeichnet. Sie sind die jeweiligen Abbildungen der Projektionszentren in den jeweiligen Kameras</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Durch die Epipole verlaufen alle Epipolarlinien l und l‘  eines Bildes</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Epipolarlinien enstehen indem eine Gerade durch einen Bildpunkt und den Epipol e gezogen wird</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Vekoren M,C und C‘ bilden die sogenannte Epipolarebene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Ebene fässt die geometrischen Bedingungen einer Abbildung eines Objektpunktes in zwei Kameras zusammen.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NÄCHSTES BILD</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Abbildungsvorschrift der Epipolargeometrie besagt folgendendes:</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ein Punkt auf einer Bildebene wird auf eine Linie auf der anderen Bildebene abgebildet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Sprich: Ein Bildpunkt mi auf der Bildebene I und C bilden eine Gerade.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Alle Punkte auf der Geraden sind mögliche Ursprungspunkte von mi. Dies ist durch die drei möglichen Punkte M1,M2, M3 dargestellt.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 Jeder dieser Punkte wird nun wiederum auf I‘ projiziert.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so entstandenen Punkte liegen alle auf der zu mi korrespondierenden Epipolarlinie l‘.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Abbildungsvorschrift ist dementsprechend nicht eindeutig</a:t>
            </a:r>
          </a:p>
          <a:p>
            <a:pPr lvl="0"/>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Abbildungsvorschrift wird in der Fundamentalmatrix und der essentiellen Matrix ausgedrückt.</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05473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Die Fundamentalmatrix beschreibt die Abbildungsvorschrift, dass bedeutet es gilt dass wenn mF = l‘ und F^T = l</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Des weiteren stellen die Vektoren welche F und F^T Null werden lassen die Epipole dar. </a:t>
            </a:r>
          </a:p>
          <a:p>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Fundamentalmatrix F ist eine singuläre 3x3-Matrix.</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Die informationen von P und P‘ sind in F enthalten.</a:t>
            </a:r>
          </a:p>
          <a:p>
            <a:pPr lvl="1"/>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essentielle Matrix ist auch eine 3x3 Matrix, sie entsteht indem die intrinsischen Kameraparameter aus der Fundementalmatrix rausgezogen werden.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in rot eingerahmten Gleichungen auf der Folie werden als die sogennannten epipolaren Bedinungen bezeichnet</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Sie geben Auskuft darüber ob die Punkte m und m‘ zweier Bildebenen die Abbildungsvorschrift erfüllen </a:t>
            </a:r>
            <a:r>
              <a:rPr lang="de-DE" sz="1200" kern="1200" dirty="0">
                <a:solidFill>
                  <a:schemeClr val="tx1"/>
                </a:solidFill>
                <a:effectLst/>
                <a:latin typeface="Arial" charset="0"/>
                <a:ea typeface="ＭＳ Ｐゴシック" pitchFamily="-112" charset="-128"/>
                <a:cs typeface="+mn-cs"/>
                <a:sym typeface="Wingdings" panose="05000000000000000000" pitchFamily="2" charset="2"/>
              </a:rPr>
              <a:t></a:t>
            </a:r>
            <a:r>
              <a:rPr lang="de-DE" sz="1200" kern="1200" dirty="0">
                <a:solidFill>
                  <a:schemeClr val="tx1"/>
                </a:solidFill>
                <a:effectLst/>
                <a:latin typeface="Arial" charset="0"/>
                <a:ea typeface="ＭＳ Ｐゴシック" pitchFamily="-112" charset="-128"/>
                <a:cs typeface="+mn-cs"/>
              </a:rPr>
              <a:t> Befindet sich m‘ auf der zu m korrespondierenden Epipolarlinie, so ist das Ergebnis dieser Bedingungen null</a:t>
            </a:r>
          </a:p>
          <a:p>
            <a:pPr lvl="1"/>
            <a:endParaRPr lang="de-DE" sz="1200" kern="1200" dirty="0">
              <a:solidFill>
                <a:schemeClr val="tx1"/>
              </a:solidFill>
              <a:effectLst/>
              <a:latin typeface="Arial" charset="0"/>
              <a:ea typeface="ＭＳ Ｐゴシック" pitchFamily="-112" charset="-128"/>
              <a:cs typeface="+mn-cs"/>
            </a:endParaRPr>
          </a:p>
          <a:p>
            <a:pPr marL="0" indent="0">
              <a:buFont typeface="Arial" panose="020B0604020202020204" pitchFamily="34" charset="0"/>
              <a:buNone/>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81583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Aufgabe war es nun einen Szenenrekonstruktionsalgorithmus zu zu implementieren, welcher aus zwei gegebenen Bildpunkten eine Rückprojektion zum 3D-Objektpunkt macht.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Gleichzeitig soll der Algorithmus die extrinsischen Kameraparameter ausgeben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intrinsischen Kameraparameter werden als bekannt vorrausgesetzt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Ein Quader wurde mathematisch auf die Bildebenen zweier beliebig platzierter Kameras projiziert</a:t>
            </a:r>
          </a:p>
          <a:p>
            <a:endParaRPr lang="de-DE" dirty="0">
              <a:ea typeface="ＭＳ Ｐゴシック" pitchFamily="34" charset="-128"/>
            </a:endParaRPr>
          </a:p>
          <a:p>
            <a:r>
              <a:rPr lang="de-DE" dirty="0">
                <a:ea typeface="ＭＳ Ｐゴシック" pitchFamily="34" charset="-128"/>
              </a:rPr>
              <a:t>Für die Rekonstruktion muss nun die bekannte projektion auf die bildebenen rückwärts gemacht werden. </a:t>
            </a:r>
          </a:p>
          <a:p>
            <a:endParaRPr lang="de-DE" dirty="0">
              <a:ea typeface="ＭＳ Ｐゴシック" pitchFamily="34" charset="-128"/>
            </a:endParaRPr>
          </a:p>
          <a:p>
            <a:r>
              <a:rPr lang="de-DE" dirty="0">
                <a:ea typeface="ＭＳ Ｐゴシック" pitchFamily="34" charset="-128"/>
              </a:rPr>
              <a:t>Das synthetische Beispiel wurde wie im Beispielbild gezeigt aufgebaut</a:t>
            </a:r>
          </a:p>
          <a:p>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62699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Eine Szenenrekonstruktion ist in 3 Bereiche eingeteilt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Bildaufnahme:</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Wie eben beschrieben wurde</a:t>
            </a:r>
          </a:p>
          <a:p>
            <a:pPr lvl="1"/>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Durch diese Berechnung sind extrinsische und intrinssiche Kameraparameter bereits bekannt</a:t>
            </a:r>
          </a:p>
          <a:p>
            <a:pPr lvl="1"/>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Als zweites folgt die Bildverarbeitung</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Die jeweiligen korrespondierenden Punkte sind durch die Abbildungsberechnung bekannt</a:t>
            </a:r>
          </a:p>
          <a:p>
            <a:pPr lvl="1"/>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Bildanalyse:</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Hier beginnt der eigentliche Algorithmus</a:t>
            </a:r>
          </a:p>
          <a:p>
            <a:pPr lvl="1"/>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Zunächst muss die Abbidlungsvorschrift die Fundamentalmatrix bestimmt werden</a:t>
            </a:r>
          </a:p>
          <a:p>
            <a:pPr lvl="1"/>
            <a:endParaRPr lang="de-DE" sz="1200" kern="1200" dirty="0">
              <a:solidFill>
                <a:schemeClr val="tx1"/>
              </a:solidFill>
              <a:effectLst/>
              <a:latin typeface="Arial" charset="0"/>
              <a:ea typeface="ＭＳ Ｐゴシック" pitchFamily="-112" charset="-128"/>
              <a:cs typeface="+mn-cs"/>
            </a:endParaRPr>
          </a:p>
          <a:p>
            <a:pPr lvl="2"/>
            <a:r>
              <a:rPr lang="de-DE" sz="1200" kern="1200" dirty="0">
                <a:solidFill>
                  <a:schemeClr val="tx1"/>
                </a:solidFill>
                <a:effectLst/>
                <a:latin typeface="Arial" charset="0"/>
                <a:ea typeface="ＭＳ Ｐゴシック" pitchFamily="-112" charset="-128"/>
                <a:cs typeface="+mn-cs"/>
              </a:rPr>
              <a:t>Dies geschieht über den sogenannten Acht-Punkte-Algorithmus</a:t>
            </a:r>
          </a:p>
          <a:p>
            <a:pPr lvl="2"/>
            <a:endParaRPr lang="de-DE" sz="1200" kern="1200" dirty="0">
              <a:solidFill>
                <a:schemeClr val="tx1"/>
              </a:solidFill>
              <a:effectLst/>
              <a:latin typeface="Arial" charset="0"/>
              <a:ea typeface="ＭＳ Ｐゴシック" pitchFamily="-112" charset="-128"/>
              <a:cs typeface="+mn-cs"/>
            </a:endParaRPr>
          </a:p>
          <a:p>
            <a:pPr lvl="2"/>
            <a:r>
              <a:rPr lang="de-DE" sz="1200" kern="1200" dirty="0">
                <a:solidFill>
                  <a:schemeClr val="tx1"/>
                </a:solidFill>
                <a:effectLst/>
                <a:latin typeface="Arial" charset="0"/>
                <a:ea typeface="ＭＳ Ｐゴシック" pitchFamily="-112" charset="-128"/>
                <a:cs typeface="+mn-cs"/>
              </a:rPr>
              <a:t>Die Fundamentalmatrix besitzt 9 unbekannte</a:t>
            </a:r>
          </a:p>
          <a:p>
            <a:pPr lvl="2"/>
            <a:endParaRPr lang="de-DE" sz="1200" kern="1200" dirty="0">
              <a:solidFill>
                <a:schemeClr val="tx1"/>
              </a:solidFill>
              <a:effectLst/>
              <a:latin typeface="Arial" charset="0"/>
              <a:ea typeface="ＭＳ Ｐゴシック" pitchFamily="-112" charset="-128"/>
              <a:cs typeface="+mn-cs"/>
            </a:endParaRPr>
          </a:p>
          <a:p>
            <a:pPr lvl="2"/>
            <a:r>
              <a:rPr lang="de-DE" sz="1200" kern="1200" dirty="0">
                <a:solidFill>
                  <a:schemeClr val="tx1"/>
                </a:solidFill>
                <a:effectLst/>
                <a:latin typeface="Arial" charset="0"/>
                <a:ea typeface="ＭＳ Ｐゴシック" pitchFamily="-112" charset="-128"/>
                <a:cs typeface="+mn-cs"/>
              </a:rPr>
              <a:t>Aufgrund der beschaffenheit der Bildpunkte, reichen bereits 8 Punkte um die unbekannten zu Bestimmen</a:t>
            </a:r>
          </a:p>
          <a:p>
            <a:pPr lvl="2"/>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Für das Verfahren zur Bestimmung der extrinsischen Kameraparameter wird die essentielle Matrix benötigt</a:t>
            </a:r>
          </a:p>
          <a:p>
            <a:pPr lvl="0"/>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 Folie einblenden)</a:t>
            </a:r>
          </a:p>
          <a:p>
            <a:pPr marL="171450" indent="-171450">
              <a:buFont typeface="Arial" panose="020B0604020202020204" pitchFamily="34" charset="0"/>
              <a:buChar char="•"/>
            </a:pPr>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1825156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8" descr="hfu_logo_rgb_lay"/>
          <p:cNvPicPr>
            <a:picLocks noChangeAspect="1" noChangeArrowheads="1"/>
          </p:cNvPicPr>
          <p:nvPr userDrawn="1"/>
        </p:nvPicPr>
        <p:blipFill>
          <a:blip r:embed="rId2" cstate="print"/>
          <a:srcRect/>
          <a:stretch>
            <a:fillRect/>
          </a:stretch>
        </p:blipFill>
        <p:spPr bwMode="auto">
          <a:xfrm>
            <a:off x="6653213" y="404813"/>
            <a:ext cx="2084387" cy="800100"/>
          </a:xfrm>
          <a:prstGeom prst="rect">
            <a:avLst/>
          </a:prstGeom>
          <a:noFill/>
          <a:ln w="9525">
            <a:noFill/>
            <a:miter lim="800000"/>
            <a:headEnd/>
            <a:tailEnd/>
          </a:ln>
        </p:spPr>
      </p:pic>
      <p:sp>
        <p:nvSpPr>
          <p:cNvPr id="3" name="Text Box 9"/>
          <p:cNvSpPr txBox="1">
            <a:spLocks noChangeArrowheads="1"/>
          </p:cNvSpPr>
          <p:nvPr userDrawn="1"/>
        </p:nvSpPr>
        <p:spPr bwMode="auto">
          <a:xfrm>
            <a:off x="685800" y="1219200"/>
            <a:ext cx="4572000" cy="365125"/>
          </a:xfrm>
          <a:prstGeom prst="rect">
            <a:avLst/>
          </a:prstGeom>
          <a:noFill/>
          <a:ln>
            <a:noFill/>
          </a:ln>
          <a:extLst/>
        </p:spPr>
        <p:txBody>
          <a:bodyPr lIns="0" tIns="0" rIns="0" bIns="0">
            <a:spAutoFit/>
          </a:bodyPr>
          <a:lstStyle>
            <a:lvl1pPr>
              <a:defRPr sz="1100" u="sng">
                <a:solidFill>
                  <a:schemeClr val="bg1"/>
                </a:solidFill>
                <a:latin typeface="Arial Narrow" pitchFamily="-112" charset="0"/>
                <a:ea typeface="ＭＳ Ｐゴシック" pitchFamily="-112" charset="-128"/>
              </a:defRPr>
            </a:lvl1pPr>
            <a:lvl2pPr marL="742950" indent="-285750">
              <a:defRPr sz="1100" u="sng">
                <a:solidFill>
                  <a:schemeClr val="bg1"/>
                </a:solidFill>
                <a:latin typeface="Arial Narrow" pitchFamily="-112" charset="0"/>
                <a:ea typeface="ＭＳ Ｐゴシック" pitchFamily="-112" charset="-128"/>
              </a:defRPr>
            </a:lvl2pPr>
            <a:lvl3pPr marL="1143000" indent="-228600">
              <a:defRPr sz="1100" u="sng">
                <a:solidFill>
                  <a:schemeClr val="bg1"/>
                </a:solidFill>
                <a:latin typeface="Arial Narrow" pitchFamily="-112" charset="0"/>
                <a:ea typeface="ＭＳ Ｐゴシック" pitchFamily="-112" charset="-128"/>
              </a:defRPr>
            </a:lvl3pPr>
            <a:lvl4pPr marL="1600200" indent="-228600">
              <a:defRPr sz="1100" u="sng">
                <a:solidFill>
                  <a:schemeClr val="bg1"/>
                </a:solidFill>
                <a:latin typeface="Arial Narrow" pitchFamily="-112" charset="0"/>
                <a:ea typeface="ＭＳ Ｐゴシック" pitchFamily="-112" charset="-128"/>
              </a:defRPr>
            </a:lvl4pPr>
            <a:lvl5pPr marL="2057400" indent="-228600">
              <a:defRPr sz="1100" u="sng">
                <a:solidFill>
                  <a:schemeClr val="bg1"/>
                </a:solidFill>
                <a:latin typeface="Arial Narrow" pitchFamily="-112" charset="0"/>
                <a:ea typeface="ＭＳ Ｐゴシック" pitchFamily="-112" charset="-128"/>
              </a:defRPr>
            </a:lvl5pPr>
            <a:lvl6pPr marL="25146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6pPr>
            <a:lvl7pPr marL="29718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7pPr>
            <a:lvl8pPr marL="34290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8pPr>
            <a:lvl9pPr marL="38862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9pPr>
          </a:lstStyle>
          <a:p>
            <a:pPr>
              <a:lnSpc>
                <a:spcPct val="100000"/>
              </a:lnSpc>
              <a:defRPr/>
            </a:pPr>
            <a:endParaRPr lang="de-DE" sz="2400" u="none">
              <a:solidFill>
                <a:schemeClr val="tx1"/>
              </a:solidFill>
              <a:latin typeface="Arial" charset="0"/>
            </a:endParaRPr>
          </a:p>
        </p:txBody>
      </p:sp>
      <p:pic>
        <p:nvPicPr>
          <p:cNvPr id="4" name="Picture 11" descr="titel_kreisfläche"/>
          <p:cNvPicPr>
            <a:picLocks noChangeAspect="1" noChangeArrowheads="1"/>
          </p:cNvPicPr>
          <p:nvPr userDrawn="1"/>
        </p:nvPicPr>
        <p:blipFill>
          <a:blip r:embed="rId3" cstate="print"/>
          <a:srcRect/>
          <a:stretch>
            <a:fillRect/>
          </a:stretch>
        </p:blipFill>
        <p:spPr bwMode="auto">
          <a:xfrm>
            <a:off x="0" y="2273300"/>
            <a:ext cx="9145588" cy="3411538"/>
          </a:xfrm>
          <a:prstGeom prst="rect">
            <a:avLst/>
          </a:prstGeom>
          <a:noFill/>
          <a:ln w="9525">
            <a:noFill/>
            <a:miter lim="800000"/>
            <a:headEnd/>
            <a:tailEnd/>
          </a:ln>
        </p:spPr>
      </p:pic>
      <p:pic>
        <p:nvPicPr>
          <p:cNvPr id="5" name="Picture 13" descr="claim"/>
          <p:cNvPicPr>
            <a:picLocks noChangeAspect="1" noChangeArrowheads="1"/>
          </p:cNvPicPr>
          <p:nvPr userDrawn="1"/>
        </p:nvPicPr>
        <p:blipFill>
          <a:blip r:embed="rId4" cstate="print"/>
          <a:srcRect/>
          <a:stretch>
            <a:fillRect/>
          </a:stretch>
        </p:blipFill>
        <p:spPr bwMode="auto">
          <a:xfrm>
            <a:off x="5211763" y="3535363"/>
            <a:ext cx="2816225" cy="1981200"/>
          </a:xfrm>
          <a:prstGeom prst="rect">
            <a:avLst/>
          </a:prstGeom>
          <a:noFill/>
          <a:ln w="9525">
            <a:noFill/>
            <a:miter lim="800000"/>
            <a:headEnd/>
            <a:tailEnd/>
          </a:ln>
        </p:spPr>
      </p:pic>
      <p:sp>
        <p:nvSpPr>
          <p:cNvPr id="6" name="Datumsplatzhalter 5"/>
          <p:cNvSpPr>
            <a:spLocks noGrp="1"/>
          </p:cNvSpPr>
          <p:nvPr>
            <p:ph type="dt" sz="half" idx="10"/>
          </p:nvPr>
        </p:nvSpPr>
        <p:spPr/>
        <p:txBody>
          <a:bodyPr/>
          <a:lstStyle>
            <a:lvl1pPr>
              <a:defRPr/>
            </a:lvl1pPr>
          </a:lstStyle>
          <a:p>
            <a:pPr>
              <a:defRPr/>
            </a:pPr>
            <a:fld id="{DD70BAD7-8484-4822-AEDC-1CD05859A571}" type="datetime1">
              <a:rPr lang="de-DE"/>
              <a:pPr>
                <a:defRPr/>
              </a:pPr>
              <a:t>30.06.2018</a:t>
            </a:fld>
            <a:endParaRPr lang="de-DE" dirty="0"/>
          </a:p>
        </p:txBody>
      </p:sp>
      <p:sp>
        <p:nvSpPr>
          <p:cNvPr id="7" name="Fußzeilenplatzhalter 6"/>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8" name="Foliennummernplatzhalter 7"/>
          <p:cNvSpPr>
            <a:spLocks noGrp="1"/>
          </p:cNvSpPr>
          <p:nvPr>
            <p:ph type="sldNum" sz="quarter" idx="12"/>
          </p:nvPr>
        </p:nvSpPr>
        <p:spPr/>
        <p:txBody>
          <a:bodyPr/>
          <a:lstStyle>
            <a:lvl1pPr>
              <a:defRPr/>
            </a:lvl1pPr>
          </a:lstStyle>
          <a:p>
            <a:pPr>
              <a:defRPr/>
            </a:pPr>
            <a:fld id="{419686FC-CC95-47E5-A663-1EF084C132CF}" type="slidenum">
              <a:rPr lang="de-DE"/>
              <a:pPr>
                <a:defRPr/>
              </a:pPr>
              <a:t>‹#›</a:t>
            </a:fld>
            <a:endParaRPr lang="de-DE"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0338" y="395288"/>
            <a:ext cx="1947862" cy="5167312"/>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661988" y="395288"/>
            <a:ext cx="5695950" cy="51673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a:xfrm>
            <a:off x="468313" y="1524000"/>
            <a:ext cx="8351837"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umsplatzhalter 1"/>
          <p:cNvSpPr>
            <a:spLocks noGrp="1"/>
          </p:cNvSpPr>
          <p:nvPr>
            <p:ph type="dt" sz="half" idx="10"/>
          </p:nvPr>
        </p:nvSpPr>
        <p:spPr/>
        <p:txBody>
          <a:bodyPr/>
          <a:lstStyle>
            <a:lvl1pPr>
              <a:defRPr/>
            </a:lvl1pPr>
          </a:lstStyle>
          <a:p>
            <a:pPr>
              <a:defRPr/>
            </a:pPr>
            <a:fld id="{1736E8CA-6C78-491A-BA5E-FD2FB36D22E0}" type="datetime1">
              <a:rPr lang="de-DE"/>
              <a:pPr>
                <a:defRPr/>
              </a:pPr>
              <a:t>30.06.2018</a:t>
            </a:fld>
            <a:endParaRPr lang="de-DE" dirty="0"/>
          </a:p>
        </p:txBody>
      </p:sp>
      <p:sp>
        <p:nvSpPr>
          <p:cNvPr id="5"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6" name="Foliennummernplatzhalter 3"/>
          <p:cNvSpPr>
            <a:spLocks noGrp="1"/>
          </p:cNvSpPr>
          <p:nvPr>
            <p:ph type="sldNum" sz="quarter" idx="12"/>
          </p:nvPr>
        </p:nvSpPr>
        <p:spPr/>
        <p:txBody>
          <a:bodyPr/>
          <a:lstStyle>
            <a:lvl1pPr>
              <a:defRPr/>
            </a:lvl1pPr>
          </a:lstStyle>
          <a:p>
            <a:pPr>
              <a:defRPr/>
            </a:pPr>
            <a:fld id="{944B4367-9E0C-405E-84D6-0F55A4E33EA1}" type="slidenum">
              <a:rPr lang="de-DE"/>
              <a:pPr>
                <a:defRPr/>
              </a:pPr>
              <a:t>‹#›</a:t>
            </a:fld>
            <a:endParaRPr lang="de-D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de-D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685800" y="1524000"/>
            <a:ext cx="38100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4648200" y="1524000"/>
            <a:ext cx="38100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umsplatzhalter 1"/>
          <p:cNvSpPr>
            <a:spLocks noGrp="1"/>
          </p:cNvSpPr>
          <p:nvPr>
            <p:ph type="dt" sz="half" idx="10"/>
          </p:nvPr>
        </p:nvSpPr>
        <p:spPr/>
        <p:txBody>
          <a:bodyPr/>
          <a:lstStyle>
            <a:lvl1pPr>
              <a:defRPr/>
            </a:lvl1pPr>
          </a:lstStyle>
          <a:p>
            <a:pPr>
              <a:defRPr/>
            </a:pPr>
            <a:fld id="{F2A49FFF-6F21-4528-8D70-2417E8A59B13}" type="datetime1">
              <a:rPr lang="de-DE"/>
              <a:pPr>
                <a:defRPr/>
              </a:pPr>
              <a:t>30.06.2018</a:t>
            </a:fld>
            <a:endParaRPr lang="de-DE" dirty="0"/>
          </a:p>
        </p:txBody>
      </p:sp>
      <p:sp>
        <p:nvSpPr>
          <p:cNvPr id="6"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7" name="Foliennummernplatzhalter 3"/>
          <p:cNvSpPr>
            <a:spLocks noGrp="1"/>
          </p:cNvSpPr>
          <p:nvPr>
            <p:ph type="sldNum" sz="quarter" idx="12"/>
          </p:nvPr>
        </p:nvSpPr>
        <p:spPr/>
        <p:txBody>
          <a:bodyPr/>
          <a:lstStyle>
            <a:lvl1pPr>
              <a:defRPr/>
            </a:lvl1pPr>
          </a:lstStyle>
          <a:p>
            <a:pPr>
              <a:defRPr/>
            </a:pPr>
            <a:fld id="{83E4C658-28DF-4D35-8AEF-3036EB04E252}" type="slidenum">
              <a:rPr lang="de-DE"/>
              <a:pPr>
                <a:defRPr/>
              </a:pPr>
              <a:t>‹#›</a:t>
            </a:fld>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3568" y="404664"/>
            <a:ext cx="8003232" cy="1012974"/>
          </a:xfrm>
        </p:spPr>
        <p:txBody>
          <a:bodyPr/>
          <a:lstStyle>
            <a:lvl1pPr>
              <a:defRPr/>
            </a:lvl1pPr>
          </a:lstStyle>
          <a:p>
            <a:r>
              <a:rPr lang="en-US" dirty="0"/>
              <a:t>Click to edit Master title style</a:t>
            </a:r>
            <a:endParaRPr lang="de-DE" dirty="0"/>
          </a:p>
        </p:txBody>
      </p:sp>
      <p:sp>
        <p:nvSpPr>
          <p:cNvPr id="3" name="Text Placeholder 2"/>
          <p:cNvSpPr>
            <a:spLocks noGrp="1"/>
          </p:cNvSpPr>
          <p:nvPr>
            <p:ph type="body" idx="1"/>
          </p:nvPr>
        </p:nvSpPr>
        <p:spPr>
          <a:xfrm>
            <a:off x="683568" y="1535113"/>
            <a:ext cx="38884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3568" y="2174875"/>
            <a:ext cx="3888432"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4788024" y="1535113"/>
            <a:ext cx="389877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88024" y="2174875"/>
            <a:ext cx="3898776"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umsplatzhalter 1"/>
          <p:cNvSpPr>
            <a:spLocks noGrp="1"/>
          </p:cNvSpPr>
          <p:nvPr>
            <p:ph type="dt" sz="half" idx="10"/>
          </p:nvPr>
        </p:nvSpPr>
        <p:spPr/>
        <p:txBody>
          <a:bodyPr/>
          <a:lstStyle>
            <a:lvl1pPr>
              <a:defRPr/>
            </a:lvl1pPr>
          </a:lstStyle>
          <a:p>
            <a:pPr>
              <a:defRPr/>
            </a:pPr>
            <a:fld id="{D47811D0-CF56-4A7E-9090-36855C4A4A9F}" type="datetime1">
              <a:rPr lang="de-DE"/>
              <a:pPr>
                <a:defRPr/>
              </a:pPr>
              <a:t>30.06.2018</a:t>
            </a:fld>
            <a:endParaRPr lang="de-DE" dirty="0"/>
          </a:p>
        </p:txBody>
      </p:sp>
      <p:sp>
        <p:nvSpPr>
          <p:cNvPr id="8"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9" name="Foliennummernplatzhalter 3"/>
          <p:cNvSpPr>
            <a:spLocks noGrp="1"/>
          </p:cNvSpPr>
          <p:nvPr>
            <p:ph type="sldNum" sz="quarter" idx="12"/>
          </p:nvPr>
        </p:nvSpPr>
        <p:spPr/>
        <p:txBody>
          <a:bodyPr/>
          <a:lstStyle>
            <a:lvl1pPr>
              <a:defRPr/>
            </a:lvl1pPr>
          </a:lstStyle>
          <a:p>
            <a:pPr>
              <a:defRPr/>
            </a:pPr>
            <a:fld id="{61FD3226-4A3E-433E-BC5D-DCA094805961}" type="slidenum">
              <a:rPr lang="de-DE"/>
              <a:pPr>
                <a:defRPr/>
              </a:pPr>
              <a:t>‹#›</a:t>
            </a:fld>
            <a:endParaRPr lang="de-D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umsplatzhalter 1"/>
          <p:cNvSpPr>
            <a:spLocks noGrp="1"/>
          </p:cNvSpPr>
          <p:nvPr>
            <p:ph type="dt" sz="half" idx="10"/>
          </p:nvPr>
        </p:nvSpPr>
        <p:spPr/>
        <p:txBody>
          <a:bodyPr/>
          <a:lstStyle>
            <a:lvl1pPr>
              <a:defRPr/>
            </a:lvl1pPr>
          </a:lstStyle>
          <a:p>
            <a:pPr>
              <a:defRPr/>
            </a:pPr>
            <a:fld id="{90412E8A-5FCC-4AC0-AE29-601D5854A7AA}" type="datetime1">
              <a:rPr lang="de-DE"/>
              <a:pPr>
                <a:defRPr/>
              </a:pPr>
              <a:t>30.06.2018</a:t>
            </a:fld>
            <a:endParaRPr lang="de-DE" dirty="0"/>
          </a:p>
        </p:txBody>
      </p:sp>
      <p:sp>
        <p:nvSpPr>
          <p:cNvPr id="4"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5" name="Foliennummernplatzhalter 3"/>
          <p:cNvSpPr>
            <a:spLocks noGrp="1"/>
          </p:cNvSpPr>
          <p:nvPr>
            <p:ph type="sldNum" sz="quarter" idx="12"/>
          </p:nvPr>
        </p:nvSpPr>
        <p:spPr/>
        <p:txBody>
          <a:bodyPr/>
          <a:lstStyle>
            <a:lvl1pPr>
              <a:defRPr/>
            </a:lvl1pPr>
          </a:lstStyle>
          <a:p>
            <a:pPr>
              <a:defRPr/>
            </a:pPr>
            <a:fld id="{C622294D-EB4F-4E41-BDF0-43B5DA7600D1}" type="slidenum">
              <a:rPr lang="de-DE"/>
              <a:pPr>
                <a:defRPr/>
              </a:pPr>
              <a:t>‹#›</a:t>
            </a:fld>
            <a:endParaRPr lang="de-DE"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3568" y="1196752"/>
            <a:ext cx="2880320" cy="946026"/>
          </a:xfrm>
        </p:spPr>
        <p:txBody>
          <a:bodyPr anchor="b"/>
          <a:lstStyle>
            <a:lvl1pPr algn="l">
              <a:defRPr sz="2000" b="1"/>
            </a:lvl1pPr>
          </a:lstStyle>
          <a:p>
            <a:r>
              <a:rPr lang="en-US"/>
              <a:t>Click to edit Master title style</a:t>
            </a:r>
            <a:endParaRPr lang="de-DE"/>
          </a:p>
        </p:txBody>
      </p:sp>
      <p:sp>
        <p:nvSpPr>
          <p:cNvPr id="3" name="Content Placeholder 2"/>
          <p:cNvSpPr>
            <a:spLocks noGrp="1"/>
          </p:cNvSpPr>
          <p:nvPr>
            <p:ph idx="1"/>
          </p:nvPr>
        </p:nvSpPr>
        <p:spPr>
          <a:xfrm>
            <a:off x="3707904" y="1196752"/>
            <a:ext cx="4978896" cy="492941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4" name="Text Placeholder 3"/>
          <p:cNvSpPr>
            <a:spLocks noGrp="1"/>
          </p:cNvSpPr>
          <p:nvPr>
            <p:ph type="body" sz="half" idx="2"/>
          </p:nvPr>
        </p:nvSpPr>
        <p:spPr>
          <a:xfrm>
            <a:off x="683568" y="2132856"/>
            <a:ext cx="2880320" cy="399330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de-D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a:p>
        </p:txBody>
      </p:sp>
      <p:sp>
        <p:nvSpPr>
          <p:cNvPr id="4" name="Text Placeholder 3"/>
          <p:cNvSpPr>
            <a:spLocks noGrp="1"/>
          </p:cNvSpPr>
          <p:nvPr>
            <p:ph type="body" sz="half" idx="2"/>
          </p:nvPr>
        </p:nvSpPr>
        <p:spPr>
          <a:xfrm>
            <a:off x="1792288" y="5367338"/>
            <a:ext cx="5486400" cy="50993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000"/>
            <a:lum/>
          </a:blip>
          <a:srcRect/>
          <a:stretch>
            <a:fillRect l="-17000" r="-17000"/>
          </a:stretch>
        </a:blipFill>
        <a:effectLst/>
      </p:bgPr>
    </p:bg>
    <p:spTree>
      <p:nvGrpSpPr>
        <p:cNvPr id="1" name=""/>
        <p:cNvGrpSpPr/>
        <p:nvPr/>
      </p:nvGrpSpPr>
      <p:grpSpPr>
        <a:xfrm>
          <a:off x="0" y="0"/>
          <a:ext cx="0" cy="0"/>
          <a:chOff x="0" y="0"/>
          <a:chExt cx="0" cy="0"/>
        </a:xfrm>
      </p:grpSpPr>
      <p:pic>
        <p:nvPicPr>
          <p:cNvPr id="3074" name="Picture 14" descr="folie_fußzeile"/>
          <p:cNvPicPr>
            <a:picLocks noChangeAspect="1" noChangeArrowheads="1"/>
          </p:cNvPicPr>
          <p:nvPr userDrawn="1"/>
        </p:nvPicPr>
        <p:blipFill>
          <a:blip r:embed="rId14" cstate="print"/>
          <a:srcRect/>
          <a:stretch>
            <a:fillRect/>
          </a:stretch>
        </p:blipFill>
        <p:spPr bwMode="auto">
          <a:xfrm>
            <a:off x="0" y="5899150"/>
            <a:ext cx="9145588" cy="958850"/>
          </a:xfrm>
          <a:prstGeom prst="rect">
            <a:avLst/>
          </a:prstGeom>
          <a:noFill/>
          <a:ln w="9525">
            <a:noFill/>
            <a:miter lim="800000"/>
            <a:headEnd/>
            <a:tailEnd/>
          </a:ln>
        </p:spPr>
      </p:pic>
      <p:sp>
        <p:nvSpPr>
          <p:cNvPr id="3075" name="Rectangle 2"/>
          <p:cNvSpPr>
            <a:spLocks noGrp="1" noChangeArrowheads="1"/>
          </p:cNvSpPr>
          <p:nvPr>
            <p:ph type="title"/>
          </p:nvPr>
        </p:nvSpPr>
        <p:spPr bwMode="auto">
          <a:xfrm>
            <a:off x="471488" y="3952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de-DE"/>
              <a:t>Mastertitelformat bearbeiten</a:t>
            </a:r>
          </a:p>
        </p:txBody>
      </p:sp>
      <p:sp>
        <p:nvSpPr>
          <p:cNvPr id="3076" name="Rectangle 3"/>
          <p:cNvSpPr>
            <a:spLocks noGrp="1" noChangeArrowheads="1"/>
          </p:cNvSpPr>
          <p:nvPr>
            <p:ph type="body" idx="1"/>
          </p:nvPr>
        </p:nvSpPr>
        <p:spPr bwMode="auto">
          <a:xfrm>
            <a:off x="468313" y="1524000"/>
            <a:ext cx="8351837" cy="403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pic>
        <p:nvPicPr>
          <p:cNvPr id="3077" name="Picture 8" descr="hfu_logo_rgb_lay"/>
          <p:cNvPicPr>
            <a:picLocks noChangeAspect="1" noChangeArrowheads="1"/>
          </p:cNvPicPr>
          <p:nvPr userDrawn="1"/>
        </p:nvPicPr>
        <p:blipFill>
          <a:blip r:embed="rId15" cstate="print"/>
          <a:srcRect/>
          <a:stretch>
            <a:fillRect/>
          </a:stretch>
        </p:blipFill>
        <p:spPr bwMode="auto">
          <a:xfrm>
            <a:off x="7112000" y="328613"/>
            <a:ext cx="1749425" cy="666750"/>
          </a:xfrm>
          <a:prstGeom prst="rect">
            <a:avLst/>
          </a:prstGeom>
          <a:noFill/>
          <a:ln w="9525">
            <a:noFill/>
            <a:miter lim="800000"/>
            <a:headEnd/>
            <a:tailEnd/>
          </a:ln>
        </p:spPr>
      </p:pic>
      <p:sp>
        <p:nvSpPr>
          <p:cNvPr id="2" name="Datumsplatzhalter 1"/>
          <p:cNvSpPr>
            <a:spLocks noGrp="1"/>
          </p:cNvSpPr>
          <p:nvPr>
            <p:ph type="dt" sz="half" idx="2"/>
          </p:nvPr>
        </p:nvSpPr>
        <p:spPr>
          <a:xfrm>
            <a:off x="7667625" y="6378575"/>
            <a:ext cx="865188" cy="365125"/>
          </a:xfrm>
          <a:prstGeom prst="rect">
            <a:avLst/>
          </a:prstGeom>
        </p:spPr>
        <p:txBody>
          <a:bodyPr vert="horz" lIns="91440" tIns="45720" rIns="91440" bIns="45720" rtlCol="0" anchor="ctr"/>
          <a:lstStyle>
            <a:lvl1pPr algn="r">
              <a:defRPr sz="1200" u="none">
                <a:solidFill>
                  <a:schemeClr val="tx1">
                    <a:tint val="75000"/>
                  </a:schemeClr>
                </a:solidFill>
                <a:latin typeface="Arial Narrow" pitchFamily="-112" charset="0"/>
                <a:ea typeface="ＭＳ Ｐゴシック" pitchFamily="-112" charset="-128"/>
              </a:defRPr>
            </a:lvl1pPr>
          </a:lstStyle>
          <a:p>
            <a:pPr>
              <a:defRPr/>
            </a:pPr>
            <a:fld id="{5440B451-CE4D-4659-8D59-2CBD6BDCB37E}" type="datetime1">
              <a:rPr lang="de-DE"/>
              <a:pPr>
                <a:defRPr/>
              </a:pPr>
              <a:t>30.06.2018</a:t>
            </a:fld>
            <a:endParaRPr lang="de-DE" dirty="0"/>
          </a:p>
        </p:txBody>
      </p:sp>
      <p:sp>
        <p:nvSpPr>
          <p:cNvPr id="3" name="Fußzeilenplatzhalter 2"/>
          <p:cNvSpPr>
            <a:spLocks noGrp="1"/>
          </p:cNvSpPr>
          <p:nvPr>
            <p:ph type="ftr" sz="quarter" idx="3"/>
          </p:nvPr>
        </p:nvSpPr>
        <p:spPr>
          <a:xfrm>
            <a:off x="539750" y="6365875"/>
            <a:ext cx="2016125" cy="365125"/>
          </a:xfrm>
          <a:prstGeom prst="rect">
            <a:avLst/>
          </a:prstGeom>
        </p:spPr>
        <p:txBody>
          <a:bodyPr vert="horz" lIns="91440" tIns="45720" rIns="91440" bIns="45720" rtlCol="0" anchor="ctr"/>
          <a:lstStyle>
            <a:lvl1pPr algn="l">
              <a:defRPr sz="1200" u="none">
                <a:solidFill>
                  <a:schemeClr val="tx1">
                    <a:tint val="75000"/>
                  </a:schemeClr>
                </a:solidFill>
                <a:latin typeface="Arial Narrow" pitchFamily="-112" charset="0"/>
                <a:ea typeface="ＭＳ Ｐゴシック" pitchFamily="-112" charset="-128"/>
              </a:defRPr>
            </a:lvl1pPr>
          </a:lstStyle>
          <a:p>
            <a:pPr>
              <a:defRPr/>
            </a:pPr>
            <a:r>
              <a:rPr lang="de-DE"/>
              <a:t>Hochschule Furtwangen, Marketing &amp; Öffentlichkeitsarbeit</a:t>
            </a:r>
          </a:p>
        </p:txBody>
      </p:sp>
      <p:sp>
        <p:nvSpPr>
          <p:cNvPr id="4" name="Foliennummernplatzhalter 3"/>
          <p:cNvSpPr>
            <a:spLocks noGrp="1"/>
          </p:cNvSpPr>
          <p:nvPr>
            <p:ph type="sldNum" sz="quarter" idx="4"/>
          </p:nvPr>
        </p:nvSpPr>
        <p:spPr>
          <a:xfrm>
            <a:off x="539750" y="5900738"/>
            <a:ext cx="431800" cy="365125"/>
          </a:xfrm>
          <a:prstGeom prst="rect">
            <a:avLst/>
          </a:prstGeom>
        </p:spPr>
        <p:txBody>
          <a:bodyPr vert="horz" lIns="91440" tIns="45720" rIns="91440" bIns="45720" rtlCol="0" anchor="ctr"/>
          <a:lstStyle>
            <a:lvl1pPr algn="l">
              <a:defRPr sz="1200" u="none">
                <a:solidFill>
                  <a:schemeClr val="bg1"/>
                </a:solidFill>
                <a:latin typeface="Arial Narrow" pitchFamily="-112" charset="0"/>
                <a:ea typeface="ＭＳ Ｐゴシック" pitchFamily="-112" charset="-128"/>
              </a:defRPr>
            </a:lvl1pPr>
          </a:lstStyle>
          <a:p>
            <a:pPr>
              <a:defRPr/>
            </a:pPr>
            <a:fld id="{F97CCF00-03A4-45B4-B972-C288F41F9BB0}" type="slidenum">
              <a:rPr lang="de-DE"/>
              <a:pPr>
                <a:defRPr/>
              </a:pPr>
              <a:t>‹#›</a:t>
            </a:fld>
            <a:endParaRPr lang="de-DE" dirty="0"/>
          </a:p>
        </p:txBody>
      </p:sp>
    </p:spTree>
  </p:cSld>
  <p:clrMap bg1="lt1" tx1="dk1" bg2="lt2" tx2="dk2" accent1="accent1" accent2="accent2" accent3="accent3" accent4="accent4" accent5="accent5" accent6="accent6" hlink="hlink" folHlink="folHlink"/>
  <p:sldLayoutIdLst>
    <p:sldLayoutId id="2147483945" r:id="rId1"/>
    <p:sldLayoutId id="2147483941" r:id="rId2"/>
    <p:sldLayoutId id="2147483946" r:id="rId3"/>
    <p:sldLayoutId id="2147483942" r:id="rId4"/>
    <p:sldLayoutId id="2147483943" r:id="rId5"/>
    <p:sldLayoutId id="2147483944" r:id="rId6"/>
    <p:sldLayoutId id="2147483947" r:id="rId7"/>
    <p:sldLayoutId id="2147483948" r:id="rId8"/>
    <p:sldLayoutId id="2147483949" r:id="rId9"/>
    <p:sldLayoutId id="2147483950" r:id="rId10"/>
    <p:sldLayoutId id="2147483951" r:id="rId11"/>
  </p:sldLayoutIdLst>
  <p:hf hdr="0"/>
  <p:txStyles>
    <p:title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p:titleStyle>
    <p:body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4.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1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1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slides/_rels/slide24.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5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65.emf"/><Relationship Id="rId3" Type="http://schemas.openxmlformats.org/officeDocument/2006/relationships/image" Target="../media/image60.emf"/><Relationship Id="rId7" Type="http://schemas.openxmlformats.org/officeDocument/2006/relationships/image" Target="../media/image64.e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3.emf"/><Relationship Id="rId5" Type="http://schemas.openxmlformats.org/officeDocument/2006/relationships/image" Target="../media/image62.emf"/><Relationship Id="rId4" Type="http://schemas.openxmlformats.org/officeDocument/2006/relationships/image" Target="../media/image61.emf"/><Relationship Id="rId9" Type="http://schemas.openxmlformats.org/officeDocument/2006/relationships/image" Target="../media/image66.emf"/></Relationships>
</file>

<file path=ppt/slides/_rels/slide2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73.emf"/><Relationship Id="rId3" Type="http://schemas.openxmlformats.org/officeDocument/2006/relationships/image" Target="../media/image68.emf"/><Relationship Id="rId7" Type="http://schemas.openxmlformats.org/officeDocument/2006/relationships/image" Target="../media/image72.em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1.emf"/><Relationship Id="rId11" Type="http://schemas.openxmlformats.org/officeDocument/2006/relationships/image" Target="../media/image76.emf"/><Relationship Id="rId5" Type="http://schemas.openxmlformats.org/officeDocument/2006/relationships/image" Target="../media/image70.emf"/><Relationship Id="rId10" Type="http://schemas.openxmlformats.org/officeDocument/2006/relationships/image" Target="../media/image75.emf"/><Relationship Id="rId4" Type="http://schemas.openxmlformats.org/officeDocument/2006/relationships/image" Target="../media/image69.emf"/><Relationship Id="rId9" Type="http://schemas.openxmlformats.org/officeDocument/2006/relationships/image" Target="../media/image74.emf"/></Relationships>
</file>

<file path=ppt/slides/_rels/slide32.xml.rels><?xml version="1.0" encoding="UTF-8" standalone="yes"?>
<Relationships xmlns="http://schemas.openxmlformats.org/package/2006/relationships"><Relationship Id="rId8" Type="http://schemas.openxmlformats.org/officeDocument/2006/relationships/image" Target="../media/image82.emf"/><Relationship Id="rId3" Type="http://schemas.openxmlformats.org/officeDocument/2006/relationships/image" Target="../media/image77.emf"/><Relationship Id="rId7" Type="http://schemas.openxmlformats.org/officeDocument/2006/relationships/image" Target="../media/image81.em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0.emf"/><Relationship Id="rId5" Type="http://schemas.openxmlformats.org/officeDocument/2006/relationships/image" Target="../media/image79.emf"/><Relationship Id="rId4" Type="http://schemas.openxmlformats.org/officeDocument/2006/relationships/image" Target="../media/image78.emf"/><Relationship Id="rId9" Type="http://schemas.openxmlformats.org/officeDocument/2006/relationships/image" Target="../media/image83.emf"/></Relationships>
</file>

<file path=ppt/slides/_rels/slide33.xml.rels><?xml version="1.0" encoding="UTF-8" standalone="yes"?>
<Relationships xmlns="http://schemas.openxmlformats.org/package/2006/relationships"><Relationship Id="rId8" Type="http://schemas.openxmlformats.org/officeDocument/2006/relationships/image" Target="../media/image89.emf"/><Relationship Id="rId3" Type="http://schemas.openxmlformats.org/officeDocument/2006/relationships/image" Target="../media/image84.emf"/><Relationship Id="rId7" Type="http://schemas.openxmlformats.org/officeDocument/2006/relationships/image" Target="../media/image88.emf"/><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87.emf"/><Relationship Id="rId5" Type="http://schemas.openxmlformats.org/officeDocument/2006/relationships/image" Target="../media/image86.emf"/><Relationship Id="rId4" Type="http://schemas.openxmlformats.org/officeDocument/2006/relationships/image" Target="../media/image85.emf"/></Relationships>
</file>

<file path=ppt/slides/_rels/slide34.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92.emf"/></Relationships>
</file>

<file path=ppt/slides/_rels/slide36.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94.emf"/></Relationships>
</file>

<file path=ppt/slides/_rels/slide37.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96.emf"/></Relationships>
</file>

<file path=ppt/slides/_rels/slide38.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98.emf"/></Relationships>
</file>

<file path=ppt/slides/_rels/slide39.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00.emf"/></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03.emf"/></Relationships>
</file>

<file path=ppt/slides/_rels/slide42.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09.emf"/><Relationship Id="rId5" Type="http://schemas.openxmlformats.org/officeDocument/2006/relationships/image" Target="../media/image108.emf"/><Relationship Id="rId4" Type="http://schemas.openxmlformats.org/officeDocument/2006/relationships/image" Target="../media/image107.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l="-17000" r="-17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E52098-90C6-4843-9B05-BC33552B9DB5}"/>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5" name="Footer Placeholder 4">
            <a:extLst>
              <a:ext uri="{FF2B5EF4-FFF2-40B4-BE49-F238E27FC236}">
                <a16:creationId xmlns:a16="http://schemas.microsoft.com/office/drawing/2014/main" id="{87E639A7-9DB5-4511-9D89-90E23CF2F6E8}"/>
              </a:ext>
            </a:extLst>
          </p:cNvPr>
          <p:cNvSpPr>
            <a:spLocks noGrp="1"/>
          </p:cNvSpPr>
          <p:nvPr>
            <p:ph type="ftr" sz="quarter" idx="11"/>
          </p:nvPr>
        </p:nvSpPr>
        <p:spPr/>
        <p:txBody>
          <a:bodyPr/>
          <a:lstStyle/>
          <a:p>
            <a:pPr>
              <a:defRPr/>
            </a:pPr>
            <a:r>
              <a:rPr lang="de-DE" dirty="0"/>
              <a:t>Hochschule Furtwangen</a:t>
            </a:r>
          </a:p>
        </p:txBody>
      </p:sp>
      <p:sp>
        <p:nvSpPr>
          <p:cNvPr id="6" name="Slide Number Placeholder 5">
            <a:extLst>
              <a:ext uri="{FF2B5EF4-FFF2-40B4-BE49-F238E27FC236}">
                <a16:creationId xmlns:a16="http://schemas.microsoft.com/office/drawing/2014/main" id="{90AB4697-E732-429C-8995-AC7676FE6B4B}"/>
              </a:ext>
            </a:extLst>
          </p:cNvPr>
          <p:cNvSpPr>
            <a:spLocks noGrp="1"/>
          </p:cNvSpPr>
          <p:nvPr>
            <p:ph type="sldNum" sz="quarter" idx="12"/>
          </p:nvPr>
        </p:nvSpPr>
        <p:spPr/>
        <p:txBody>
          <a:bodyPr/>
          <a:lstStyle/>
          <a:p>
            <a:pPr>
              <a:defRPr/>
            </a:pPr>
            <a:fld id="{944B4367-9E0C-405E-84D6-0F55A4E33EA1}" type="slidenum">
              <a:rPr lang="de-DE" smtClean="0"/>
              <a:pPr>
                <a:defRPr/>
              </a:pPr>
              <a:t>1</a:t>
            </a:fld>
            <a:endParaRPr lang="de-DE" dirty="0"/>
          </a:p>
        </p:txBody>
      </p:sp>
      <p:sp>
        <p:nvSpPr>
          <p:cNvPr id="7" name="Title 1">
            <a:extLst>
              <a:ext uri="{FF2B5EF4-FFF2-40B4-BE49-F238E27FC236}">
                <a16:creationId xmlns:a16="http://schemas.microsoft.com/office/drawing/2014/main" id="{745886D7-CA56-4AAB-A024-DD9920767B3C}"/>
              </a:ext>
            </a:extLst>
          </p:cNvPr>
          <p:cNvSpPr txBox="1">
            <a:spLocks/>
          </p:cNvSpPr>
          <p:nvPr/>
        </p:nvSpPr>
        <p:spPr bwMode="auto">
          <a:xfrm>
            <a:off x="683667" y="1628800"/>
            <a:ext cx="7776666" cy="1656184"/>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vert="horz" wrap="square" lIns="0" tIns="0" rIns="0" bIns="0" numCol="1" anchor="ctr" anchorCtr="0" compatLnSpc="1">
            <a:prstTxWarp prst="textNoShape">
              <a:avLst/>
            </a:prstTxWarp>
            <a:noAutofit/>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gn="ctr">
              <a:lnSpc>
                <a:spcPct val="100000"/>
              </a:lnSpc>
            </a:pPr>
            <a:r>
              <a:rPr lang="de-DE" sz="3600" b="1" u="none" kern="0" dirty="0">
                <a:latin typeface="Calibri" panose="020F0502020204030204" pitchFamily="34" charset="0"/>
                <a:cs typeface="Calibri" panose="020F0502020204030204" pitchFamily="34" charset="0"/>
              </a:rPr>
              <a:t>Szenenrekonstruktion und Kamerakalibrierung aus heterogenen stereoskopischen Bildquellen</a:t>
            </a:r>
          </a:p>
        </p:txBody>
      </p:sp>
      <p:sp>
        <p:nvSpPr>
          <p:cNvPr id="8" name="Subtitle 2">
            <a:extLst>
              <a:ext uri="{FF2B5EF4-FFF2-40B4-BE49-F238E27FC236}">
                <a16:creationId xmlns:a16="http://schemas.microsoft.com/office/drawing/2014/main" id="{7F802983-9786-438F-9308-2E47B43FEC6E}"/>
              </a:ext>
            </a:extLst>
          </p:cNvPr>
          <p:cNvSpPr txBox="1">
            <a:spLocks/>
          </p:cNvSpPr>
          <p:nvPr/>
        </p:nvSpPr>
        <p:spPr bwMode="auto">
          <a:xfrm>
            <a:off x="611187" y="5537994"/>
            <a:ext cx="7705229" cy="362744"/>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pPr>
            <a:r>
              <a:rPr lang="de-DE" u="none" kern="0" dirty="0"/>
              <a:t>Disposition der Masterarbeit 	Anja Kretschmer MIM	Mtr Nr: 		04.07.2018</a:t>
            </a:r>
          </a:p>
        </p:txBody>
      </p:sp>
    </p:spTree>
    <p:extLst>
      <p:ext uri="{BB962C8B-B14F-4D97-AF65-F5344CB8AC3E}">
        <p14:creationId xmlns:p14="http://schemas.microsoft.com/office/powerpoint/2010/main" val="4110793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EB6C2BAA-E6E8-48B7-86AD-F9C7A872F822}"/>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Synthetische Rekonstruktion</a:t>
            </a:r>
          </a:p>
        </p:txBody>
      </p:sp>
      <p:sp>
        <p:nvSpPr>
          <p:cNvPr id="15" name="Footer Placeholder 4">
            <a:extLst>
              <a:ext uri="{FF2B5EF4-FFF2-40B4-BE49-F238E27FC236}">
                <a16:creationId xmlns:a16="http://schemas.microsoft.com/office/drawing/2014/main" id="{71D413E6-6E96-484A-A15C-CA2D515280EC}"/>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EEF42EC5-BE52-476F-BEF6-8FDA84E56E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7226" y="3582371"/>
            <a:ext cx="3230488" cy="2600355"/>
          </a:xfrm>
          <a:prstGeom prst="rect">
            <a:avLst/>
          </a:prstGeom>
        </p:spPr>
      </p:pic>
      <p:pic>
        <p:nvPicPr>
          <p:cNvPr id="5" name="Picture 4">
            <a:extLst>
              <a:ext uri="{FF2B5EF4-FFF2-40B4-BE49-F238E27FC236}">
                <a16:creationId xmlns:a16="http://schemas.microsoft.com/office/drawing/2014/main" id="{565D84B8-7E6F-4EB2-8379-C00FD575FB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9119" y="3586544"/>
            <a:ext cx="3785606" cy="2596182"/>
          </a:xfrm>
          <a:prstGeom prst="rect">
            <a:avLst/>
          </a:prstGeom>
        </p:spPr>
      </p:pic>
      <p:pic>
        <p:nvPicPr>
          <p:cNvPr id="7" name="Picture 6">
            <a:extLst>
              <a:ext uri="{FF2B5EF4-FFF2-40B4-BE49-F238E27FC236}">
                <a16:creationId xmlns:a16="http://schemas.microsoft.com/office/drawing/2014/main" id="{98928618-17B2-4871-B7EC-F9A579AE18F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7226" y="1163588"/>
            <a:ext cx="4206862" cy="2442200"/>
          </a:xfrm>
          <a:prstGeom prst="rect">
            <a:avLst/>
          </a:prstGeom>
        </p:spPr>
      </p:pic>
      <p:pic>
        <p:nvPicPr>
          <p:cNvPr id="23" name="Picture 22">
            <a:extLst>
              <a:ext uri="{FF2B5EF4-FFF2-40B4-BE49-F238E27FC236}">
                <a16:creationId xmlns:a16="http://schemas.microsoft.com/office/drawing/2014/main" id="{49749415-5332-4400-9B6C-161CE1A401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7178" y="1163588"/>
            <a:ext cx="2797547" cy="2632475"/>
          </a:xfrm>
          <a:prstGeom prst="rect">
            <a:avLst/>
          </a:prstGeom>
        </p:spPr>
      </p:pic>
      <p:pic>
        <p:nvPicPr>
          <p:cNvPr id="17" name="Picture 16">
            <a:extLst>
              <a:ext uri="{FF2B5EF4-FFF2-40B4-BE49-F238E27FC236}">
                <a16:creationId xmlns:a16="http://schemas.microsoft.com/office/drawing/2014/main" id="{0564302A-B83A-4E84-8E82-56C274D4A8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520" y="1048678"/>
            <a:ext cx="8640960" cy="4860540"/>
          </a:xfrm>
          <a:prstGeom prst="rect">
            <a:avLst/>
          </a:prstGeom>
        </p:spPr>
      </p:pic>
      <p:pic>
        <p:nvPicPr>
          <p:cNvPr id="16" name="Picture 15">
            <a:extLst>
              <a:ext uri="{FF2B5EF4-FFF2-40B4-BE49-F238E27FC236}">
                <a16:creationId xmlns:a16="http://schemas.microsoft.com/office/drawing/2014/main" id="{83F7FB71-78C1-4060-8F2B-8EE509C124A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353" y="1370025"/>
            <a:ext cx="8945469" cy="4394623"/>
          </a:xfrm>
          <a:prstGeom prst="rect">
            <a:avLst/>
          </a:prstGeom>
        </p:spPr>
      </p:pic>
    </p:spTree>
    <p:extLst>
      <p:ext uri="{BB962C8B-B14F-4D97-AF65-F5344CB8AC3E}">
        <p14:creationId xmlns:p14="http://schemas.microsoft.com/office/powerpoint/2010/main" val="424363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3"/>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7"/>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71BA193-D706-4E73-B3C3-EE763F1D776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0389" b="22377"/>
          <a:stretch/>
        </p:blipFill>
        <p:spPr>
          <a:xfrm>
            <a:off x="1574847" y="4233292"/>
            <a:ext cx="5994305" cy="1667446"/>
          </a:xfrm>
          <a:prstGeom prst="rect">
            <a:avLst/>
          </a:prstGeom>
        </p:spPr>
      </p:pic>
      <p:sp>
        <p:nvSpPr>
          <p:cNvPr id="15367" name="Foliennummernplatzhalter 3"/>
          <p:cNvSpPr>
            <a:spLocks noGrp="1"/>
          </p:cNvSpPr>
          <p:nvPr>
            <p:ph type="sldNum" sz="quarter" idx="12"/>
          </p:nvPr>
        </p:nvSpPr>
        <p:spPr/>
        <p:txBody>
          <a:bodyPr/>
          <a:lstStyle/>
          <a:p>
            <a:fld id="{00A3E6BF-A18C-4ADA-B4DF-837CA5AC6C3B}" type="slidenum">
              <a:rPr lang="de-DE" smtClean="0"/>
              <a:pPr/>
              <a:t>11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2999BB9D-4795-4987-BD94-D7E18A51ED47}"/>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Reale Rekonstruktion</a:t>
            </a:r>
          </a:p>
        </p:txBody>
      </p:sp>
      <p:pic>
        <p:nvPicPr>
          <p:cNvPr id="11" name="Picture 10">
            <a:extLst>
              <a:ext uri="{FF2B5EF4-FFF2-40B4-BE49-F238E27FC236}">
                <a16:creationId xmlns:a16="http://schemas.microsoft.com/office/drawing/2014/main" id="{EA7BEA84-630A-420E-B9A5-55CC3B7AB7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85292"/>
            <a:ext cx="4572000" cy="3048001"/>
          </a:xfrm>
          <a:prstGeom prst="rect">
            <a:avLst/>
          </a:prstGeom>
        </p:spPr>
      </p:pic>
      <p:pic>
        <p:nvPicPr>
          <p:cNvPr id="12" name="Picture 11">
            <a:extLst>
              <a:ext uri="{FF2B5EF4-FFF2-40B4-BE49-F238E27FC236}">
                <a16:creationId xmlns:a16="http://schemas.microsoft.com/office/drawing/2014/main" id="{42995452-4D76-41C0-AEAA-E10C148BBE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1203103"/>
            <a:ext cx="4572000" cy="3030190"/>
          </a:xfrm>
          <a:prstGeom prst="rect">
            <a:avLst/>
          </a:prstGeom>
        </p:spPr>
      </p:pic>
      <p:sp>
        <p:nvSpPr>
          <p:cNvPr id="9" name="Footer Placeholder 4">
            <a:extLst>
              <a:ext uri="{FF2B5EF4-FFF2-40B4-BE49-F238E27FC236}">
                <a16:creationId xmlns:a16="http://schemas.microsoft.com/office/drawing/2014/main" id="{B4884C8D-AA24-493D-A16A-ADF4C6C622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4EF65408-3961-455A-97DE-45FF726737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67238" y="2403912"/>
            <a:ext cx="2609524" cy="628571"/>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01462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F4A40E80-819C-4B5D-A947-43B0EC5ABA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86" y="1168748"/>
            <a:ext cx="8412427" cy="4731990"/>
          </a:xfrm>
          <a:prstGeom prst="rect">
            <a:avLst/>
          </a:prstGeom>
        </p:spPr>
      </p:pic>
      <p:sp>
        <p:nvSpPr>
          <p:cNvPr id="6" name="Footer Placeholder 4">
            <a:extLst>
              <a:ext uri="{FF2B5EF4-FFF2-40B4-BE49-F238E27FC236}">
                <a16:creationId xmlns:a16="http://schemas.microsoft.com/office/drawing/2014/main" id="{9C4ED39C-10A0-4C1E-BAD9-1BEB02EEDBA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1F32D46E-4861-4E59-BA27-2AF5E61C61CD}"/>
              </a:ext>
            </a:extLst>
          </p:cNvPr>
          <p:cNvPicPr>
            <a:picLocks noChangeAspect="1"/>
          </p:cNvPicPr>
          <p:nvPr/>
        </p:nvPicPr>
        <p:blipFill>
          <a:blip r:embed="rId4"/>
          <a:stretch>
            <a:fillRect/>
          </a:stretch>
        </p:blipFill>
        <p:spPr>
          <a:xfrm>
            <a:off x="858421" y="2891403"/>
            <a:ext cx="7427156" cy="1872208"/>
          </a:xfrm>
          <a:prstGeom prst="rect">
            <a:avLst/>
          </a:prstGeom>
        </p:spPr>
      </p:pic>
    </p:spTree>
    <p:extLst>
      <p:ext uri="{BB962C8B-B14F-4D97-AF65-F5344CB8AC3E}">
        <p14:creationId xmlns:p14="http://schemas.microsoft.com/office/powerpoint/2010/main" val="194837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8A62CF41-85F9-42B5-A1FC-67F4DCEF109F}"/>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Reale Rekonstruktion</a:t>
            </a:r>
          </a:p>
        </p:txBody>
      </p:sp>
      <p:sp>
        <p:nvSpPr>
          <p:cNvPr id="13" name="Footer Placeholder 4">
            <a:extLst>
              <a:ext uri="{FF2B5EF4-FFF2-40B4-BE49-F238E27FC236}">
                <a16:creationId xmlns:a16="http://schemas.microsoft.com/office/drawing/2014/main" id="{C80009B9-91F4-4155-895E-B525B64103AB}"/>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5DBA7F41-35A2-4762-A13D-6BF0731A2A32}"/>
              </a:ext>
            </a:extLst>
          </p:cNvPr>
          <p:cNvPicPr>
            <a:picLocks noChangeAspect="1"/>
          </p:cNvPicPr>
          <p:nvPr/>
        </p:nvPicPr>
        <p:blipFill>
          <a:blip r:embed="rId3"/>
          <a:stretch>
            <a:fillRect/>
          </a:stretch>
        </p:blipFill>
        <p:spPr>
          <a:xfrm>
            <a:off x="1188174" y="1672493"/>
            <a:ext cx="6856973" cy="3557813"/>
          </a:xfrm>
          <a:prstGeom prst="rect">
            <a:avLst/>
          </a:prstGeom>
        </p:spPr>
      </p:pic>
      <p:sp>
        <p:nvSpPr>
          <p:cNvPr id="2" name="TextBox 1">
            <a:extLst>
              <a:ext uri="{FF2B5EF4-FFF2-40B4-BE49-F238E27FC236}">
                <a16:creationId xmlns:a16="http://schemas.microsoft.com/office/drawing/2014/main" id="{9EF5E449-65FC-4DC2-888D-52AC25E4A46D}"/>
              </a:ext>
            </a:extLst>
          </p:cNvPr>
          <p:cNvSpPr txBox="1"/>
          <p:nvPr/>
        </p:nvSpPr>
        <p:spPr>
          <a:xfrm>
            <a:off x="1098853" y="5230306"/>
            <a:ext cx="3300903"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Epipolarlinien einer nicht singulären Fundamentalmatrix</a:t>
            </a:r>
          </a:p>
        </p:txBody>
      </p:sp>
      <p:sp>
        <p:nvSpPr>
          <p:cNvPr id="9" name="TextBox 8">
            <a:extLst>
              <a:ext uri="{FF2B5EF4-FFF2-40B4-BE49-F238E27FC236}">
                <a16:creationId xmlns:a16="http://schemas.microsoft.com/office/drawing/2014/main" id="{AF80A53F-C8E5-4F65-A142-4D4366AAD434}"/>
              </a:ext>
            </a:extLst>
          </p:cNvPr>
          <p:cNvSpPr txBox="1"/>
          <p:nvPr/>
        </p:nvSpPr>
        <p:spPr>
          <a:xfrm>
            <a:off x="4633428" y="5235513"/>
            <a:ext cx="3300903"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Epipolarlinien einer singulären Fundamentalmatrix</a:t>
            </a:r>
          </a:p>
        </p:txBody>
      </p:sp>
    </p:spTree>
    <p:extLst>
      <p:ext uri="{BB962C8B-B14F-4D97-AF65-F5344CB8AC3E}">
        <p14:creationId xmlns:p14="http://schemas.microsoft.com/office/powerpoint/2010/main" val="2200845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Reale Rekonstruktion</a:t>
            </a:r>
          </a:p>
        </p:txBody>
      </p:sp>
      <p:pic>
        <p:nvPicPr>
          <p:cNvPr id="4" name="Picture 3">
            <a:extLst>
              <a:ext uri="{FF2B5EF4-FFF2-40B4-BE49-F238E27FC236}">
                <a16:creationId xmlns:a16="http://schemas.microsoft.com/office/drawing/2014/main" id="{72099695-1D7C-4BCA-8B7D-16C94713F797}"/>
              </a:ext>
            </a:extLst>
          </p:cNvPr>
          <p:cNvPicPr>
            <a:picLocks noChangeAspect="1"/>
          </p:cNvPicPr>
          <p:nvPr/>
        </p:nvPicPr>
        <p:blipFill>
          <a:blip r:embed="rId3"/>
          <a:stretch>
            <a:fillRect/>
          </a:stretch>
        </p:blipFill>
        <p:spPr>
          <a:xfrm>
            <a:off x="765709" y="1472585"/>
            <a:ext cx="7488758" cy="3912830"/>
          </a:xfrm>
          <a:prstGeom prst="rect">
            <a:avLst/>
          </a:prstGeom>
        </p:spPr>
      </p:pic>
      <p:pic>
        <p:nvPicPr>
          <p:cNvPr id="5" name="Picture 4">
            <a:extLst>
              <a:ext uri="{FF2B5EF4-FFF2-40B4-BE49-F238E27FC236}">
                <a16:creationId xmlns:a16="http://schemas.microsoft.com/office/drawing/2014/main" id="{B4091DDF-206D-4C45-8B63-263A026F0964}"/>
              </a:ext>
            </a:extLst>
          </p:cNvPr>
          <p:cNvPicPr>
            <a:picLocks noChangeAspect="1"/>
          </p:cNvPicPr>
          <p:nvPr/>
        </p:nvPicPr>
        <p:blipFill>
          <a:blip r:embed="rId4"/>
          <a:stretch>
            <a:fillRect/>
          </a:stretch>
        </p:blipFill>
        <p:spPr>
          <a:xfrm>
            <a:off x="0" y="1413324"/>
            <a:ext cx="9144000" cy="4031351"/>
          </a:xfrm>
          <a:prstGeom prst="rect">
            <a:avLst/>
          </a:prstGeom>
        </p:spPr>
      </p:pic>
      <p:sp>
        <p:nvSpPr>
          <p:cNvPr id="9" name="Footer Placeholder 4">
            <a:extLst>
              <a:ext uri="{FF2B5EF4-FFF2-40B4-BE49-F238E27FC236}">
                <a16:creationId xmlns:a16="http://schemas.microsoft.com/office/drawing/2014/main" id="{E96CE980-5ED1-42F3-8346-654E239D796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56020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Auswirkung unterschiedlicher Auflösungen </a:t>
            </a:r>
          </a:p>
          <a:p>
            <a:pPr>
              <a:lnSpc>
                <a:spcPct val="100000"/>
              </a:lnSpc>
            </a:pPr>
            <a:r>
              <a:rPr lang="de-DE" b="1" u="none" kern="0" dirty="0">
                <a:latin typeface="Calibri" panose="020F0502020204030204" pitchFamily="34" charset="0"/>
                <a:cs typeface="Calibri" panose="020F0502020204030204" pitchFamily="34" charset="0"/>
              </a:rPr>
              <a:t>der Kameras</a:t>
            </a:r>
          </a:p>
        </p:txBody>
      </p:sp>
      <p:pic>
        <p:nvPicPr>
          <p:cNvPr id="2" name="Picture 1">
            <a:extLst>
              <a:ext uri="{FF2B5EF4-FFF2-40B4-BE49-F238E27FC236}">
                <a16:creationId xmlns:a16="http://schemas.microsoft.com/office/drawing/2014/main" id="{458877C3-ADE2-4A72-B2DD-DD15C8D89FD3}"/>
              </a:ext>
            </a:extLst>
          </p:cNvPr>
          <p:cNvPicPr>
            <a:picLocks noChangeAspect="1"/>
          </p:cNvPicPr>
          <p:nvPr/>
        </p:nvPicPr>
        <p:blipFill>
          <a:blip r:embed="rId3"/>
          <a:stretch>
            <a:fillRect/>
          </a:stretch>
        </p:blipFill>
        <p:spPr>
          <a:xfrm>
            <a:off x="0" y="1736346"/>
            <a:ext cx="9144000" cy="3385307"/>
          </a:xfrm>
          <a:prstGeom prst="rect">
            <a:avLst/>
          </a:prstGeom>
        </p:spPr>
      </p:pic>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921762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Auswirkung unterschiedlicher Auflösungen </a:t>
            </a:r>
          </a:p>
          <a:p>
            <a:pPr>
              <a:lnSpc>
                <a:spcPct val="100000"/>
              </a:lnSpc>
            </a:pPr>
            <a:r>
              <a:rPr lang="de-DE" b="1" u="none" kern="0" dirty="0">
                <a:latin typeface="Calibri" panose="020F0502020204030204" pitchFamily="34" charset="0"/>
                <a:cs typeface="Calibri" panose="020F0502020204030204" pitchFamily="34" charset="0"/>
              </a:rPr>
              <a:t>der Kameras</a:t>
            </a:r>
          </a:p>
        </p:txBody>
      </p:sp>
      <p:pic>
        <p:nvPicPr>
          <p:cNvPr id="3" name="Picture 2">
            <a:extLst>
              <a:ext uri="{FF2B5EF4-FFF2-40B4-BE49-F238E27FC236}">
                <a16:creationId xmlns:a16="http://schemas.microsoft.com/office/drawing/2014/main" id="{2056615F-D777-4CC4-A3BC-9DA73D10BBCC}"/>
              </a:ext>
            </a:extLst>
          </p:cNvPr>
          <p:cNvPicPr>
            <a:picLocks noChangeAspect="1"/>
          </p:cNvPicPr>
          <p:nvPr/>
        </p:nvPicPr>
        <p:blipFill>
          <a:blip r:embed="rId3"/>
          <a:stretch>
            <a:fillRect/>
          </a:stretch>
        </p:blipFill>
        <p:spPr>
          <a:xfrm>
            <a:off x="1314530" y="1736346"/>
            <a:ext cx="6514940" cy="3385307"/>
          </a:xfrm>
          <a:prstGeom prst="rect">
            <a:avLst/>
          </a:prstGeom>
        </p:spPr>
      </p:pic>
      <p:pic>
        <p:nvPicPr>
          <p:cNvPr id="6" name="Picture 5">
            <a:extLst>
              <a:ext uri="{FF2B5EF4-FFF2-40B4-BE49-F238E27FC236}">
                <a16:creationId xmlns:a16="http://schemas.microsoft.com/office/drawing/2014/main" id="{F7B9A95C-25A9-4451-9C32-5908600588CA}"/>
              </a:ext>
            </a:extLst>
          </p:cNvPr>
          <p:cNvPicPr>
            <a:picLocks noChangeAspect="1"/>
          </p:cNvPicPr>
          <p:nvPr/>
        </p:nvPicPr>
        <p:blipFill>
          <a:blip r:embed="rId4"/>
          <a:stretch>
            <a:fillRect/>
          </a:stretch>
        </p:blipFill>
        <p:spPr>
          <a:xfrm>
            <a:off x="1403648" y="1736345"/>
            <a:ext cx="6552234" cy="3385308"/>
          </a:xfrm>
          <a:prstGeom prst="rect">
            <a:avLst/>
          </a:prstGeom>
        </p:spPr>
      </p:pic>
      <p:sp>
        <p:nvSpPr>
          <p:cNvPr id="9" name="Footer Placeholder 4">
            <a:extLst>
              <a:ext uri="{FF2B5EF4-FFF2-40B4-BE49-F238E27FC236}">
                <a16:creationId xmlns:a16="http://schemas.microsoft.com/office/drawing/2014/main" id="{ECE7AFBE-B0C3-4C39-B3D6-7E0C007C8A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8132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Auswirkung unterschiedlicher Auflösungen </a:t>
            </a:r>
          </a:p>
          <a:p>
            <a:pPr>
              <a:lnSpc>
                <a:spcPct val="100000"/>
              </a:lnSpc>
            </a:pPr>
            <a:r>
              <a:rPr lang="de-DE" b="1" u="none" kern="0" dirty="0">
                <a:latin typeface="Calibri" panose="020F0502020204030204" pitchFamily="34" charset="0"/>
                <a:cs typeface="Calibri" panose="020F0502020204030204" pitchFamily="34" charset="0"/>
              </a:rPr>
              <a:t>der Kameras</a:t>
            </a:r>
          </a:p>
        </p:txBody>
      </p:sp>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2" name="Picture 11">
            <a:extLst>
              <a:ext uri="{FF2B5EF4-FFF2-40B4-BE49-F238E27FC236}">
                <a16:creationId xmlns:a16="http://schemas.microsoft.com/office/drawing/2014/main" id="{4A3DAACB-7203-487C-BF69-133DE02205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3968" y="2890679"/>
            <a:ext cx="3496063" cy="1076642"/>
          </a:xfrm>
          <a:prstGeom prst="rect">
            <a:avLst/>
          </a:prstGeom>
          <a:ln/>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12379526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Ausblick: Rekonstruktion mit 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18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Slide Number Placeholder 5">
            <a:extLst>
              <a:ext uri="{FF2B5EF4-FFF2-40B4-BE49-F238E27FC236}">
                <a16:creationId xmlns:a16="http://schemas.microsoft.com/office/drawing/2014/main" id="{786FB04A-6477-4A23-8230-B365EDC45C24}"/>
              </a:ext>
            </a:extLst>
          </p:cNvPr>
          <p:cNvSpPr txBox="1">
            <a:spLocks/>
          </p:cNvSpPr>
          <p:nvPr/>
        </p:nvSpPr>
        <p:spPr>
          <a:xfrm>
            <a:off x="539750" y="5900738"/>
            <a:ext cx="431800" cy="365125"/>
          </a:xfrm>
          <a:prstGeom prst="rect">
            <a:avLst/>
          </a:prstGeom>
        </p:spPr>
        <p:txBody>
          <a:bodyPr vert="horz" lIns="91440" tIns="45720" rIns="91440" bIns="45720" rtlCol="0" anchor="ctr"/>
          <a:lstStyle>
            <a:defPPr>
              <a:defRPr lang="de-DE"/>
            </a:defPPr>
            <a:lvl1pPr algn="l" rtl="0" eaLnBrk="0" fontAlgn="base" hangingPunct="0">
              <a:lnSpc>
                <a:spcPct val="80000"/>
              </a:lnSpc>
              <a:spcBef>
                <a:spcPct val="50000"/>
              </a:spcBef>
              <a:spcAft>
                <a:spcPct val="0"/>
              </a:spcAft>
              <a:defRPr sz="1200" u="none" kern="1200">
                <a:solidFill>
                  <a:schemeClr val="bg1"/>
                </a:solidFill>
                <a:latin typeface="Arial Narrow" pitchFamily="-112" charset="0"/>
                <a:ea typeface="ＭＳ Ｐゴシック" pitchFamily="-112"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a:lstStyle>
          <a:p>
            <a:pPr>
              <a:defRPr/>
            </a:pPr>
            <a:fld id="{944B4367-9E0C-405E-84D6-0F55A4E33EA1}" type="slidenum">
              <a:rPr lang="de-DE" smtClean="0"/>
              <a:pPr>
                <a:defRPr/>
              </a:pPr>
              <a:t>18</a:t>
            </a:fld>
            <a:endParaRPr lang="de-DE" dirty="0"/>
          </a:p>
        </p:txBody>
      </p:sp>
      <p:pic>
        <p:nvPicPr>
          <p:cNvPr id="12" name="Picture 11">
            <a:extLst>
              <a:ext uri="{FF2B5EF4-FFF2-40B4-BE49-F238E27FC236}">
                <a16:creationId xmlns:a16="http://schemas.microsoft.com/office/drawing/2014/main" id="{B2056615-C65F-4174-ACA1-B02F57E8D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816635"/>
            <a:ext cx="4406226" cy="2769450"/>
          </a:xfrm>
          <a:prstGeom prst="rect">
            <a:avLst/>
          </a:prstGeom>
        </p:spPr>
      </p:pic>
      <p:pic>
        <p:nvPicPr>
          <p:cNvPr id="13" name="Picture 12">
            <a:extLst>
              <a:ext uri="{FF2B5EF4-FFF2-40B4-BE49-F238E27FC236}">
                <a16:creationId xmlns:a16="http://schemas.microsoft.com/office/drawing/2014/main" id="{7C1C3DE4-7D09-44DB-9C32-7DA012D55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77" y="1816635"/>
            <a:ext cx="4440923" cy="2769450"/>
          </a:xfrm>
          <a:prstGeom prst="rect">
            <a:avLst/>
          </a:prstGeom>
        </p:spPr>
      </p:pic>
      <p:sp>
        <p:nvSpPr>
          <p:cNvPr id="14" name="Footer Placeholder 4">
            <a:extLst>
              <a:ext uri="{FF2B5EF4-FFF2-40B4-BE49-F238E27FC236}">
                <a16:creationId xmlns:a16="http://schemas.microsoft.com/office/drawing/2014/main" id="{3A80B1B4-E85E-4F19-8C57-B222E8F365E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EB1260A2-A7F1-4849-899D-F9B00DF8EA20}"/>
              </a:ext>
            </a:extLst>
          </p:cNvPr>
          <p:cNvPicPr>
            <a:picLocks noChangeAspect="1"/>
          </p:cNvPicPr>
          <p:nvPr/>
        </p:nvPicPr>
        <p:blipFill>
          <a:blip r:embed="rId5"/>
          <a:stretch>
            <a:fillRect/>
          </a:stretch>
        </p:blipFill>
        <p:spPr>
          <a:xfrm>
            <a:off x="1365225" y="1907240"/>
            <a:ext cx="6413550" cy="2654400"/>
          </a:xfrm>
          <a:prstGeom prst="rect">
            <a:avLst/>
          </a:prstGeom>
        </p:spPr>
      </p:pic>
      <p:pic>
        <p:nvPicPr>
          <p:cNvPr id="7" name="Picture 6">
            <a:extLst>
              <a:ext uri="{FF2B5EF4-FFF2-40B4-BE49-F238E27FC236}">
                <a16:creationId xmlns:a16="http://schemas.microsoft.com/office/drawing/2014/main" id="{9EC8B7A9-7508-43F1-9BEC-085ED09CC8CE}"/>
              </a:ext>
            </a:extLst>
          </p:cNvPr>
          <p:cNvPicPr>
            <a:picLocks noChangeAspect="1"/>
          </p:cNvPicPr>
          <p:nvPr/>
        </p:nvPicPr>
        <p:blipFill>
          <a:blip r:embed="rId6"/>
          <a:stretch>
            <a:fillRect/>
          </a:stretch>
        </p:blipFill>
        <p:spPr>
          <a:xfrm>
            <a:off x="2351925" y="1395667"/>
            <a:ext cx="4440150" cy="3785600"/>
          </a:xfrm>
          <a:prstGeom prst="rect">
            <a:avLst/>
          </a:prstGeom>
        </p:spPr>
      </p:pic>
      <p:sp>
        <p:nvSpPr>
          <p:cNvPr id="11" name="TextBox 10">
            <a:extLst>
              <a:ext uri="{FF2B5EF4-FFF2-40B4-BE49-F238E27FC236}">
                <a16:creationId xmlns:a16="http://schemas.microsoft.com/office/drawing/2014/main" id="{9708B80B-7CE9-4F59-94C4-AFDE24390DB1}"/>
              </a:ext>
            </a:extLst>
          </p:cNvPr>
          <p:cNvSpPr txBox="1"/>
          <p:nvPr/>
        </p:nvSpPr>
        <p:spPr>
          <a:xfrm>
            <a:off x="74294" y="4640221"/>
            <a:ext cx="4497706"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Abbildungen des Quaders in Kameras gleicher Auflösung</a:t>
            </a:r>
          </a:p>
        </p:txBody>
      </p:sp>
      <p:sp>
        <p:nvSpPr>
          <p:cNvPr id="15" name="TextBox 14">
            <a:extLst>
              <a:ext uri="{FF2B5EF4-FFF2-40B4-BE49-F238E27FC236}">
                <a16:creationId xmlns:a16="http://schemas.microsoft.com/office/drawing/2014/main" id="{BA7E72A6-2F19-411C-8F2A-4464A8B378EB}"/>
              </a:ext>
            </a:extLst>
          </p:cNvPr>
          <p:cNvSpPr txBox="1"/>
          <p:nvPr/>
        </p:nvSpPr>
        <p:spPr>
          <a:xfrm>
            <a:off x="4572000" y="4643240"/>
            <a:ext cx="4440150"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Rektifizierte Bilder des Quaders</a:t>
            </a:r>
          </a:p>
        </p:txBody>
      </p:sp>
    </p:spTree>
    <p:extLst>
      <p:ext uri="{BB962C8B-B14F-4D97-AF65-F5344CB8AC3E}">
        <p14:creationId xmlns:p14="http://schemas.microsoft.com/office/powerpoint/2010/main" val="346560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Rektifizierungsansatz</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19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Slide Number Placeholder 5">
            <a:extLst>
              <a:ext uri="{FF2B5EF4-FFF2-40B4-BE49-F238E27FC236}">
                <a16:creationId xmlns:a16="http://schemas.microsoft.com/office/drawing/2014/main" id="{786FB04A-6477-4A23-8230-B365EDC45C24}"/>
              </a:ext>
            </a:extLst>
          </p:cNvPr>
          <p:cNvSpPr txBox="1">
            <a:spLocks/>
          </p:cNvSpPr>
          <p:nvPr/>
        </p:nvSpPr>
        <p:spPr>
          <a:xfrm>
            <a:off x="539750" y="5900738"/>
            <a:ext cx="431800" cy="365125"/>
          </a:xfrm>
          <a:prstGeom prst="rect">
            <a:avLst/>
          </a:prstGeom>
        </p:spPr>
        <p:txBody>
          <a:bodyPr vert="horz" lIns="91440" tIns="45720" rIns="91440" bIns="45720" rtlCol="0" anchor="ctr"/>
          <a:lstStyle>
            <a:defPPr>
              <a:defRPr lang="de-DE"/>
            </a:defPPr>
            <a:lvl1pPr algn="l" rtl="0" eaLnBrk="0" fontAlgn="base" hangingPunct="0">
              <a:lnSpc>
                <a:spcPct val="80000"/>
              </a:lnSpc>
              <a:spcBef>
                <a:spcPct val="50000"/>
              </a:spcBef>
              <a:spcAft>
                <a:spcPct val="0"/>
              </a:spcAft>
              <a:defRPr sz="1200" u="none" kern="1200">
                <a:solidFill>
                  <a:schemeClr val="bg1"/>
                </a:solidFill>
                <a:latin typeface="Arial Narrow" pitchFamily="-112" charset="0"/>
                <a:ea typeface="ＭＳ Ｐゴシック" pitchFamily="-112"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a:lstStyle>
          <a:p>
            <a:pPr>
              <a:defRPr/>
            </a:pPr>
            <a:fld id="{944B4367-9E0C-405E-84D6-0F55A4E33EA1}" type="slidenum">
              <a:rPr lang="de-DE" smtClean="0"/>
              <a:pPr>
                <a:defRPr/>
              </a:pPr>
              <a:t>19</a:t>
            </a:fld>
            <a:endParaRPr lang="de-DE" dirty="0"/>
          </a:p>
        </p:txBody>
      </p:sp>
      <p:sp>
        <p:nvSpPr>
          <p:cNvPr id="14" name="Footer Placeholder 4">
            <a:extLst>
              <a:ext uri="{FF2B5EF4-FFF2-40B4-BE49-F238E27FC236}">
                <a16:creationId xmlns:a16="http://schemas.microsoft.com/office/drawing/2014/main" id="{3A80B1B4-E85E-4F19-8C57-B222E8F365E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6" name="Picture 5">
            <a:extLst>
              <a:ext uri="{FF2B5EF4-FFF2-40B4-BE49-F238E27FC236}">
                <a16:creationId xmlns:a16="http://schemas.microsoft.com/office/drawing/2014/main" id="{9ABDFD35-BB7A-49EC-96A5-E238E0FDD5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68" y="1833932"/>
            <a:ext cx="4539632" cy="2831007"/>
          </a:xfrm>
          <a:prstGeom prst="rect">
            <a:avLst/>
          </a:prstGeom>
        </p:spPr>
      </p:pic>
      <p:pic>
        <p:nvPicPr>
          <p:cNvPr id="17" name="Picture 16">
            <a:extLst>
              <a:ext uri="{FF2B5EF4-FFF2-40B4-BE49-F238E27FC236}">
                <a16:creationId xmlns:a16="http://schemas.microsoft.com/office/drawing/2014/main" id="{C63D1842-038F-4CBC-AC59-B5858C13DB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833933"/>
            <a:ext cx="4539633" cy="2831008"/>
          </a:xfrm>
          <a:prstGeom prst="rect">
            <a:avLst/>
          </a:prstGeom>
        </p:spPr>
      </p:pic>
      <p:pic>
        <p:nvPicPr>
          <p:cNvPr id="19" name="Picture 18">
            <a:extLst>
              <a:ext uri="{FF2B5EF4-FFF2-40B4-BE49-F238E27FC236}">
                <a16:creationId xmlns:a16="http://schemas.microsoft.com/office/drawing/2014/main" id="{CCC940DE-B29B-4F7A-B145-05F0DC74BD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09" y="1848247"/>
            <a:ext cx="4547680" cy="2831006"/>
          </a:xfrm>
          <a:prstGeom prst="rect">
            <a:avLst/>
          </a:prstGeom>
        </p:spPr>
      </p:pic>
      <p:pic>
        <p:nvPicPr>
          <p:cNvPr id="21" name="Picture 20">
            <a:extLst>
              <a:ext uri="{FF2B5EF4-FFF2-40B4-BE49-F238E27FC236}">
                <a16:creationId xmlns:a16="http://schemas.microsoft.com/office/drawing/2014/main" id="{6EA36711-EC40-4FEA-B92C-8258CD7B2C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6264" y="1848249"/>
            <a:ext cx="4472197" cy="2788953"/>
          </a:xfrm>
          <a:prstGeom prst="rect">
            <a:avLst/>
          </a:prstGeom>
        </p:spPr>
      </p:pic>
      <p:sp>
        <p:nvSpPr>
          <p:cNvPr id="13" name="TextBox 12">
            <a:extLst>
              <a:ext uri="{FF2B5EF4-FFF2-40B4-BE49-F238E27FC236}">
                <a16:creationId xmlns:a16="http://schemas.microsoft.com/office/drawing/2014/main" id="{F467400B-D1B8-458B-ACA6-E0BE3DF5FFE3}"/>
              </a:ext>
            </a:extLst>
          </p:cNvPr>
          <p:cNvSpPr txBox="1"/>
          <p:nvPr/>
        </p:nvSpPr>
        <p:spPr>
          <a:xfrm>
            <a:off x="74294" y="4640221"/>
            <a:ext cx="4497706"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Abbildungen des Quaders in Kameras proportional geänderter Auflösung</a:t>
            </a:r>
          </a:p>
        </p:txBody>
      </p:sp>
      <p:sp>
        <p:nvSpPr>
          <p:cNvPr id="15" name="TextBox 14">
            <a:extLst>
              <a:ext uri="{FF2B5EF4-FFF2-40B4-BE49-F238E27FC236}">
                <a16:creationId xmlns:a16="http://schemas.microsoft.com/office/drawing/2014/main" id="{D11C57BE-5212-4FC1-B8A3-1B103BF2ABE4}"/>
              </a:ext>
            </a:extLst>
          </p:cNvPr>
          <p:cNvSpPr txBox="1"/>
          <p:nvPr/>
        </p:nvSpPr>
        <p:spPr>
          <a:xfrm>
            <a:off x="4572000" y="4643240"/>
            <a:ext cx="4440150"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Rektifizierte Bilder des Quaders. Die Rektifizierung hat funktioniert</a:t>
            </a:r>
          </a:p>
        </p:txBody>
      </p:sp>
      <p:sp>
        <p:nvSpPr>
          <p:cNvPr id="16" name="TextBox 15">
            <a:extLst>
              <a:ext uri="{FF2B5EF4-FFF2-40B4-BE49-F238E27FC236}">
                <a16:creationId xmlns:a16="http://schemas.microsoft.com/office/drawing/2014/main" id="{7F647B35-EF13-4B5D-A724-F3EB46688950}"/>
              </a:ext>
            </a:extLst>
          </p:cNvPr>
          <p:cNvSpPr txBox="1"/>
          <p:nvPr/>
        </p:nvSpPr>
        <p:spPr>
          <a:xfrm>
            <a:off x="74294" y="4648729"/>
            <a:ext cx="4497706" cy="762645"/>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Abbildungen des Quaders in Kameras proportional unterschiedlich geänderter Auflösung</a:t>
            </a:r>
          </a:p>
        </p:txBody>
      </p:sp>
      <p:sp>
        <p:nvSpPr>
          <p:cNvPr id="18" name="TextBox 17">
            <a:extLst>
              <a:ext uri="{FF2B5EF4-FFF2-40B4-BE49-F238E27FC236}">
                <a16:creationId xmlns:a16="http://schemas.microsoft.com/office/drawing/2014/main" id="{77A6D590-C2F0-4064-8AF5-209E3BCB6D01}"/>
              </a:ext>
            </a:extLst>
          </p:cNvPr>
          <p:cNvSpPr txBox="1"/>
          <p:nvPr/>
        </p:nvSpPr>
        <p:spPr>
          <a:xfrm>
            <a:off x="4572000" y="4651748"/>
            <a:ext cx="4440150"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Rektifizierte Bilder des Quaders. Der Horizontale Versatz stimmt nicht</a:t>
            </a:r>
          </a:p>
        </p:txBody>
      </p:sp>
    </p:spTree>
    <p:extLst>
      <p:ext uri="{BB962C8B-B14F-4D97-AF65-F5344CB8AC3E}">
        <p14:creationId xmlns:p14="http://schemas.microsoft.com/office/powerpoint/2010/main" val="3142028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26E4567-CA9A-4790-A9F8-B0ACF58A33E5}"/>
              </a:ext>
            </a:extLst>
          </p:cNvPr>
          <p:cNvSpPr>
            <a:spLocks noGrp="1"/>
          </p:cNvSpPr>
          <p:nvPr>
            <p:ph type="dt" sz="half" idx="10"/>
          </p:nvPr>
        </p:nvSpPr>
        <p:spPr/>
        <p:txBody>
          <a:bodyPr/>
          <a:lstStyle/>
          <a:p>
            <a:pPr>
              <a:defRPr/>
            </a:pPr>
            <a:r>
              <a:rPr lang="de-DE" dirty="0"/>
              <a:t>04.07.2018</a:t>
            </a:r>
          </a:p>
        </p:txBody>
      </p:sp>
      <p:sp>
        <p:nvSpPr>
          <p:cNvPr id="6" name="Slide Number Placeholder 5">
            <a:extLst>
              <a:ext uri="{FF2B5EF4-FFF2-40B4-BE49-F238E27FC236}">
                <a16:creationId xmlns:a16="http://schemas.microsoft.com/office/drawing/2014/main" id="{E30726C5-D06B-46BF-9BDB-71BB63BCD23E}"/>
              </a:ext>
            </a:extLst>
          </p:cNvPr>
          <p:cNvSpPr>
            <a:spLocks noGrp="1"/>
          </p:cNvSpPr>
          <p:nvPr>
            <p:ph type="sldNum" sz="quarter" idx="12"/>
          </p:nvPr>
        </p:nvSpPr>
        <p:spPr/>
        <p:txBody>
          <a:bodyPr/>
          <a:lstStyle/>
          <a:p>
            <a:pPr>
              <a:defRPr/>
            </a:pPr>
            <a:fld id="{944B4367-9E0C-405E-84D6-0F55A4E33EA1}" type="slidenum">
              <a:rPr lang="de-DE" smtClean="0"/>
              <a:pPr>
                <a:defRPr/>
              </a:pPr>
              <a:t>2</a:t>
            </a:fld>
            <a:endParaRPr lang="de-DE" dirty="0"/>
          </a:p>
        </p:txBody>
      </p:sp>
      <p:pic>
        <p:nvPicPr>
          <p:cNvPr id="8" name="Picture 7">
            <a:extLst>
              <a:ext uri="{FF2B5EF4-FFF2-40B4-BE49-F238E27FC236}">
                <a16:creationId xmlns:a16="http://schemas.microsoft.com/office/drawing/2014/main" id="{CBFD3BE3-EB1C-46F1-B49F-5BBE44BC33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28" y="2518090"/>
            <a:ext cx="3069188" cy="3000251"/>
          </a:xfrm>
          <a:prstGeom prst="rect">
            <a:avLst/>
          </a:prstGeom>
        </p:spPr>
      </p:pic>
      <p:pic>
        <p:nvPicPr>
          <p:cNvPr id="10" name="Picture 9">
            <a:extLst>
              <a:ext uri="{FF2B5EF4-FFF2-40B4-BE49-F238E27FC236}">
                <a16:creationId xmlns:a16="http://schemas.microsoft.com/office/drawing/2014/main" id="{1AE8548D-85F7-4E55-88FD-FAB331C3BF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9074" y="92041"/>
            <a:ext cx="3745090" cy="2106613"/>
          </a:xfrm>
          <a:prstGeom prst="rect">
            <a:avLst/>
          </a:prstGeom>
        </p:spPr>
      </p:pic>
      <p:pic>
        <p:nvPicPr>
          <p:cNvPr id="12" name="Picture 11">
            <a:extLst>
              <a:ext uri="{FF2B5EF4-FFF2-40B4-BE49-F238E27FC236}">
                <a16:creationId xmlns:a16="http://schemas.microsoft.com/office/drawing/2014/main" id="{EABD6F77-E738-4C19-BEA0-1A6DE80D7835}"/>
              </a:ext>
            </a:extLst>
          </p:cNvPr>
          <p:cNvPicPr>
            <a:picLocks noChangeAspect="1"/>
          </p:cNvPicPr>
          <p:nvPr/>
        </p:nvPicPr>
        <p:blipFill rotWithShape="1">
          <a:blip r:embed="rId5">
            <a:extLst>
              <a:ext uri="{28A0092B-C50C-407E-A947-70E740481C1C}">
                <a14:useLocalDpi xmlns:a14="http://schemas.microsoft.com/office/drawing/2010/main" val="0"/>
              </a:ext>
            </a:extLst>
          </a:blip>
          <a:srcRect l="30295"/>
          <a:stretch/>
        </p:blipFill>
        <p:spPr>
          <a:xfrm>
            <a:off x="4991608" y="2518090"/>
            <a:ext cx="3745090" cy="3024364"/>
          </a:xfrm>
          <a:prstGeom prst="rect">
            <a:avLst/>
          </a:prstGeom>
        </p:spPr>
      </p:pic>
      <p:sp>
        <p:nvSpPr>
          <p:cNvPr id="9" name="Footer Placeholder 4">
            <a:extLst>
              <a:ext uri="{FF2B5EF4-FFF2-40B4-BE49-F238E27FC236}">
                <a16:creationId xmlns:a16="http://schemas.microsoft.com/office/drawing/2014/main" id="{A29536C6-32F9-46AE-A1F1-C7CBF5073C28}"/>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11" name="TextBox 10">
            <a:extLst>
              <a:ext uri="{FF2B5EF4-FFF2-40B4-BE49-F238E27FC236}">
                <a16:creationId xmlns:a16="http://schemas.microsoft.com/office/drawing/2014/main" id="{BE6E6459-8F30-42F5-AE93-B6B060E785C7}"/>
              </a:ext>
            </a:extLst>
          </p:cNvPr>
          <p:cNvSpPr txBox="1"/>
          <p:nvPr/>
        </p:nvSpPr>
        <p:spPr>
          <a:xfrm>
            <a:off x="4991608" y="5518341"/>
            <a:ext cx="4425612"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Objekterkennung bei Servicerobotern</a:t>
            </a:r>
            <a:r>
              <a:rPr lang="de-DE" sz="2000" u="none" baseline="30000" dirty="0">
                <a:solidFill>
                  <a:schemeClr val="tx1"/>
                </a:solidFill>
                <a:latin typeface="Calibri" panose="020F0502020204030204" pitchFamily="34" charset="0"/>
                <a:cs typeface="Calibri" panose="020F0502020204030204" pitchFamily="34" charset="0"/>
              </a:rPr>
              <a:t>3</a:t>
            </a:r>
          </a:p>
        </p:txBody>
      </p:sp>
      <p:sp>
        <p:nvSpPr>
          <p:cNvPr id="13" name="TextBox 12">
            <a:extLst>
              <a:ext uri="{FF2B5EF4-FFF2-40B4-BE49-F238E27FC236}">
                <a16:creationId xmlns:a16="http://schemas.microsoft.com/office/drawing/2014/main" id="{448647F5-79C5-45A3-8C56-49B194432D27}"/>
              </a:ext>
            </a:extLst>
          </p:cNvPr>
          <p:cNvSpPr txBox="1"/>
          <p:nvPr/>
        </p:nvSpPr>
        <p:spPr>
          <a:xfrm>
            <a:off x="2438541" y="2173380"/>
            <a:ext cx="4425612"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Motion-Capturing</a:t>
            </a:r>
            <a:r>
              <a:rPr lang="de-DE" sz="2000" u="none" baseline="30000" dirty="0">
                <a:solidFill>
                  <a:schemeClr val="tx1"/>
                </a:solidFill>
                <a:latin typeface="Calibri" panose="020F0502020204030204" pitchFamily="34" charset="0"/>
                <a:cs typeface="Calibri" panose="020F0502020204030204" pitchFamily="34" charset="0"/>
              </a:rPr>
              <a:t>2</a:t>
            </a:r>
          </a:p>
        </p:txBody>
      </p:sp>
      <p:sp>
        <p:nvSpPr>
          <p:cNvPr id="14" name="TextBox 13">
            <a:extLst>
              <a:ext uri="{FF2B5EF4-FFF2-40B4-BE49-F238E27FC236}">
                <a16:creationId xmlns:a16="http://schemas.microsoft.com/office/drawing/2014/main" id="{CE62CB18-9A44-4B94-984B-48BC3F8F9D94}"/>
              </a:ext>
            </a:extLst>
          </p:cNvPr>
          <p:cNvSpPr txBox="1"/>
          <p:nvPr/>
        </p:nvSpPr>
        <p:spPr>
          <a:xfrm>
            <a:off x="317848" y="5537184"/>
            <a:ext cx="4425612"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Autonomes Fahren</a:t>
            </a:r>
            <a:r>
              <a:rPr lang="de-DE" sz="2000" u="none" baseline="30000" dirty="0">
                <a:solidFill>
                  <a:schemeClr val="tx1"/>
                </a:solidFill>
                <a:latin typeface="Calibri" panose="020F0502020204030204" pitchFamily="34" charset="0"/>
                <a:cs typeface="Calibri" panose="020F0502020204030204" pitchFamily="34" charset="0"/>
              </a:rPr>
              <a:t>1</a:t>
            </a:r>
          </a:p>
        </p:txBody>
      </p:sp>
      <p:sp>
        <p:nvSpPr>
          <p:cNvPr id="2" name="TextBox 1">
            <a:extLst>
              <a:ext uri="{FF2B5EF4-FFF2-40B4-BE49-F238E27FC236}">
                <a16:creationId xmlns:a16="http://schemas.microsoft.com/office/drawing/2014/main" id="{C76E75F4-128E-437C-9B8D-8ACC84A7B85A}"/>
              </a:ext>
            </a:extLst>
          </p:cNvPr>
          <p:cNvSpPr txBox="1"/>
          <p:nvPr/>
        </p:nvSpPr>
        <p:spPr>
          <a:xfrm>
            <a:off x="2885965" y="5869194"/>
            <a:ext cx="7956376" cy="563231"/>
          </a:xfrm>
          <a:prstGeom prst="rect">
            <a:avLst/>
          </a:prstGeom>
          <a:noFill/>
        </p:spPr>
        <p:txBody>
          <a:bodyPr wrap="square" rtlCol="0">
            <a:spAutoFit/>
          </a:bodyPr>
          <a:lstStyle/>
          <a:p>
            <a:r>
              <a:rPr lang="de-DE" sz="900" u="none" dirty="0">
                <a:solidFill>
                  <a:schemeClr val="tx1"/>
                </a:solidFill>
              </a:rPr>
              <a:t>1: https://www.welt.de/motor/news/article174053171/So-laesst-man-sich-helfen-New-Mobility-Sinnvolle-Assistenzsysteme-und-was-sie-kosten.html</a:t>
            </a:r>
          </a:p>
          <a:p>
            <a:r>
              <a:rPr lang="de-DE" sz="900" u="none" dirty="0">
                <a:solidFill>
                  <a:schemeClr val="tx1"/>
                </a:solidFill>
              </a:rPr>
              <a:t>2: https://video.golem.de/games/8908/fifa-13-trailer-(motion-capture).html</a:t>
            </a:r>
          </a:p>
          <a:p>
            <a:r>
              <a:rPr lang="de-DE" sz="900" u="none" dirty="0">
                <a:solidFill>
                  <a:schemeClr val="tx1"/>
                </a:solidFill>
              </a:rPr>
              <a:t>3: https://www.wiwo.de/technologie/gadgets/smarte-roboter-grosser-auftritt-der-service-androiden/12794372.html</a:t>
            </a:r>
          </a:p>
        </p:txBody>
      </p:sp>
    </p:spTree>
    <p:extLst>
      <p:ext uri="{BB962C8B-B14F-4D97-AF65-F5344CB8AC3E}">
        <p14:creationId xmlns:p14="http://schemas.microsoft.com/office/powerpoint/2010/main" val="144381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20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Ausblick: Einzelkamera-Kalibrierung</a:t>
            </a:r>
          </a:p>
        </p:txBody>
      </p:sp>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AC33AE13-B8AA-4B1D-998F-3CEAEEB75652}"/>
              </a:ext>
            </a:extLst>
          </p:cNvPr>
          <p:cNvPicPr>
            <a:picLocks noChangeAspect="1"/>
          </p:cNvPicPr>
          <p:nvPr/>
        </p:nvPicPr>
        <p:blipFill>
          <a:blip r:embed="rId3"/>
          <a:stretch>
            <a:fillRect/>
          </a:stretch>
        </p:blipFill>
        <p:spPr>
          <a:xfrm>
            <a:off x="-1" y="1081088"/>
            <a:ext cx="9144001" cy="3021182"/>
          </a:xfrm>
          <a:prstGeom prst="rect">
            <a:avLst/>
          </a:prstGeom>
        </p:spPr>
      </p:pic>
      <p:pic>
        <p:nvPicPr>
          <p:cNvPr id="6" name="Picture 5">
            <a:extLst>
              <a:ext uri="{FF2B5EF4-FFF2-40B4-BE49-F238E27FC236}">
                <a16:creationId xmlns:a16="http://schemas.microsoft.com/office/drawing/2014/main" id="{C4F8987D-B32A-4A73-AABF-A65188FC2744}"/>
              </a:ext>
            </a:extLst>
          </p:cNvPr>
          <p:cNvPicPr>
            <a:picLocks noChangeAspect="1"/>
          </p:cNvPicPr>
          <p:nvPr/>
        </p:nvPicPr>
        <p:blipFill>
          <a:blip r:embed="rId4"/>
          <a:stretch>
            <a:fillRect/>
          </a:stretch>
        </p:blipFill>
        <p:spPr>
          <a:xfrm>
            <a:off x="-2" y="4005064"/>
            <a:ext cx="9144001" cy="2998001"/>
          </a:xfrm>
          <a:prstGeom prst="rect">
            <a:avLst/>
          </a:prstGeom>
        </p:spPr>
      </p:pic>
    </p:spTree>
    <p:extLst>
      <p:ext uri="{BB962C8B-B14F-4D97-AF65-F5344CB8AC3E}">
        <p14:creationId xmlns:p14="http://schemas.microsoft.com/office/powerpoint/2010/main" val="1369241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685800" y="2780928"/>
            <a:ext cx="7772400" cy="533400"/>
          </a:xfrm>
        </p:spPr>
        <p:txBody>
          <a:bodyPr/>
          <a:lstStyle/>
          <a:p>
            <a:pPr algn="ctr"/>
            <a:r>
              <a:rPr lang="de-DE" sz="6600" dirty="0"/>
              <a:t>Vielen Dank für Ihre Aufmerksamkeit</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3" name="Footer Placeholder 4">
            <a:extLst>
              <a:ext uri="{FF2B5EF4-FFF2-40B4-BE49-F238E27FC236}">
                <a16:creationId xmlns:a16="http://schemas.microsoft.com/office/drawing/2014/main" id="{228F262C-359B-4912-BBA5-61B51AE0302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33431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685800" y="2780928"/>
            <a:ext cx="7772400" cy="533400"/>
          </a:xfrm>
        </p:spPr>
        <p:txBody>
          <a:bodyPr/>
          <a:lstStyle/>
          <a:p>
            <a:pPr algn="ctr"/>
            <a:r>
              <a:rPr lang="de-DE" sz="6600" dirty="0"/>
              <a:t>Zusatzfolien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3" name="Footer Placeholder 4">
            <a:extLst>
              <a:ext uri="{FF2B5EF4-FFF2-40B4-BE49-F238E27FC236}">
                <a16:creationId xmlns:a16="http://schemas.microsoft.com/office/drawing/2014/main" id="{228F262C-359B-4912-BBA5-61B51AE0302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8153288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Homographien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B3CB0646-C990-4CC8-A3EA-7F9DDC3C0330}"/>
              </a:ext>
            </a:extLst>
          </p:cNvPr>
          <p:cNvPicPr>
            <a:picLocks noChangeAspect="1"/>
          </p:cNvPicPr>
          <p:nvPr/>
        </p:nvPicPr>
        <p:blipFill>
          <a:blip r:embed="rId3"/>
          <a:stretch>
            <a:fillRect/>
          </a:stretch>
        </p:blipFill>
        <p:spPr>
          <a:xfrm>
            <a:off x="1442438" y="951164"/>
            <a:ext cx="5830500" cy="1545600"/>
          </a:xfrm>
          <a:prstGeom prst="rect">
            <a:avLst/>
          </a:prstGeom>
        </p:spPr>
      </p:pic>
      <p:pic>
        <p:nvPicPr>
          <p:cNvPr id="3" name="Picture 2">
            <a:extLst>
              <a:ext uri="{FF2B5EF4-FFF2-40B4-BE49-F238E27FC236}">
                <a16:creationId xmlns:a16="http://schemas.microsoft.com/office/drawing/2014/main" id="{AC8C597D-D95C-4ECA-B139-A04A0C85F9EE}"/>
              </a:ext>
            </a:extLst>
          </p:cNvPr>
          <p:cNvPicPr>
            <a:picLocks noChangeAspect="1"/>
          </p:cNvPicPr>
          <p:nvPr/>
        </p:nvPicPr>
        <p:blipFill>
          <a:blip r:embed="rId4"/>
          <a:stretch>
            <a:fillRect/>
          </a:stretch>
        </p:blipFill>
        <p:spPr>
          <a:xfrm>
            <a:off x="2384288" y="2460451"/>
            <a:ext cx="3946800" cy="940800"/>
          </a:xfrm>
          <a:prstGeom prst="rect">
            <a:avLst/>
          </a:prstGeom>
        </p:spPr>
      </p:pic>
      <p:pic>
        <p:nvPicPr>
          <p:cNvPr id="5" name="Picture 4">
            <a:extLst>
              <a:ext uri="{FF2B5EF4-FFF2-40B4-BE49-F238E27FC236}">
                <a16:creationId xmlns:a16="http://schemas.microsoft.com/office/drawing/2014/main" id="{DD22010D-9FA5-4601-9162-6579A12FD668}"/>
              </a:ext>
            </a:extLst>
          </p:cNvPr>
          <p:cNvPicPr>
            <a:picLocks noChangeAspect="1"/>
          </p:cNvPicPr>
          <p:nvPr/>
        </p:nvPicPr>
        <p:blipFill>
          <a:blip r:embed="rId5"/>
          <a:stretch>
            <a:fillRect/>
          </a:stretch>
        </p:blipFill>
        <p:spPr>
          <a:xfrm>
            <a:off x="1128488" y="3319570"/>
            <a:ext cx="6458400" cy="2116800"/>
          </a:xfrm>
          <a:prstGeom prst="rect">
            <a:avLst/>
          </a:prstGeom>
        </p:spPr>
      </p:pic>
      <p:pic>
        <p:nvPicPr>
          <p:cNvPr id="6" name="Picture 5">
            <a:extLst>
              <a:ext uri="{FF2B5EF4-FFF2-40B4-BE49-F238E27FC236}">
                <a16:creationId xmlns:a16="http://schemas.microsoft.com/office/drawing/2014/main" id="{FC961AEC-094E-4452-8770-B4C65BD34D81}"/>
              </a:ext>
            </a:extLst>
          </p:cNvPr>
          <p:cNvPicPr>
            <a:picLocks noChangeAspect="1"/>
          </p:cNvPicPr>
          <p:nvPr/>
        </p:nvPicPr>
        <p:blipFill>
          <a:blip r:embed="rId6"/>
          <a:stretch>
            <a:fillRect/>
          </a:stretch>
        </p:blipFill>
        <p:spPr>
          <a:xfrm>
            <a:off x="3326138" y="5360836"/>
            <a:ext cx="2063100" cy="526400"/>
          </a:xfrm>
          <a:prstGeom prst="rect">
            <a:avLst/>
          </a:prstGeom>
        </p:spPr>
      </p:pic>
    </p:spTree>
    <p:extLst>
      <p:ext uri="{BB962C8B-B14F-4D97-AF65-F5344CB8AC3E}">
        <p14:creationId xmlns:p14="http://schemas.microsoft.com/office/powerpoint/2010/main" val="3978564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Bestimmung von Homographien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4" name="Picture 3">
            <a:extLst>
              <a:ext uri="{FF2B5EF4-FFF2-40B4-BE49-F238E27FC236}">
                <a16:creationId xmlns:a16="http://schemas.microsoft.com/office/drawing/2014/main" id="{CAE58278-60C5-4A85-9DBA-54CB81686F20}"/>
              </a:ext>
            </a:extLst>
          </p:cNvPr>
          <p:cNvPicPr>
            <a:picLocks noChangeAspect="1"/>
          </p:cNvPicPr>
          <p:nvPr/>
        </p:nvPicPr>
        <p:blipFill>
          <a:blip r:embed="rId3"/>
          <a:stretch>
            <a:fillRect/>
          </a:stretch>
        </p:blipFill>
        <p:spPr>
          <a:xfrm>
            <a:off x="2419200" y="2090600"/>
            <a:ext cx="4305600" cy="2676800"/>
          </a:xfrm>
          <a:prstGeom prst="rect">
            <a:avLst/>
          </a:prstGeom>
        </p:spPr>
      </p:pic>
    </p:spTree>
    <p:extLst>
      <p:ext uri="{BB962C8B-B14F-4D97-AF65-F5344CB8AC3E}">
        <p14:creationId xmlns:p14="http://schemas.microsoft.com/office/powerpoint/2010/main" val="6141131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Content Placeholder 2">
            <a:extLst>
              <a:ext uri="{FF2B5EF4-FFF2-40B4-BE49-F238E27FC236}">
                <a16:creationId xmlns:a16="http://schemas.microsoft.com/office/drawing/2014/main" id="{074A7574-DF88-43AA-8461-57C2485230EC}"/>
              </a:ext>
            </a:extLst>
          </p:cNvPr>
          <p:cNvSpPr txBox="1">
            <a:spLocks/>
          </p:cNvSpPr>
          <p:nvPr/>
        </p:nvSpPr>
        <p:spPr bwMode="auto">
          <a:xfrm>
            <a:off x="180976" y="1028700"/>
            <a:ext cx="8351837" cy="403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buFont typeface="Arial" panose="020B0604020202020204" pitchFamily="34" charset="0"/>
              <a:buChar char="•"/>
            </a:pPr>
            <a:r>
              <a:rPr lang="de-DE" sz="2400" u="none" kern="0" dirty="0">
                <a:latin typeface="Calibri (Body)"/>
              </a:rPr>
              <a:t>Fundamental Matrix und Essentielle Matrix</a:t>
            </a:r>
          </a:p>
          <a:p>
            <a:pPr marL="457200" lvl="1" indent="0">
              <a:lnSpc>
                <a:spcPct val="100000"/>
              </a:lnSpc>
            </a:pPr>
            <a:endParaRPr lang="de-DE" sz="2400" u="none" kern="0" dirty="0">
              <a:latin typeface="Calibri (Body)"/>
            </a:endParaRPr>
          </a:p>
        </p:txBody>
      </p:sp>
      <p:pic>
        <p:nvPicPr>
          <p:cNvPr id="11" name="Picture 10">
            <a:extLst>
              <a:ext uri="{FF2B5EF4-FFF2-40B4-BE49-F238E27FC236}">
                <a16:creationId xmlns:a16="http://schemas.microsoft.com/office/drawing/2014/main" id="{ECE6BAF7-E018-4C0D-819F-1F383417E1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25" y="1597577"/>
            <a:ext cx="7687748" cy="1848108"/>
          </a:xfrm>
          <a:prstGeom prst="rect">
            <a:avLst/>
          </a:prstGeom>
        </p:spPr>
      </p:pic>
      <p:pic>
        <p:nvPicPr>
          <p:cNvPr id="12" name="Picture 11">
            <a:extLst>
              <a:ext uri="{FF2B5EF4-FFF2-40B4-BE49-F238E27FC236}">
                <a16:creationId xmlns:a16="http://schemas.microsoft.com/office/drawing/2014/main" id="{4B89C6B8-D846-4B21-AAA2-6CDAC6D3D172}"/>
              </a:ext>
            </a:extLst>
          </p:cNvPr>
          <p:cNvPicPr>
            <a:picLocks noChangeAspect="1"/>
          </p:cNvPicPr>
          <p:nvPr/>
        </p:nvPicPr>
        <p:blipFill rotWithShape="1">
          <a:blip r:embed="rId4">
            <a:extLst>
              <a:ext uri="{28A0092B-C50C-407E-A947-70E740481C1C}">
                <a14:useLocalDpi xmlns:a14="http://schemas.microsoft.com/office/drawing/2010/main" val="0"/>
              </a:ext>
            </a:extLst>
          </a:blip>
          <a:srcRect b="21049"/>
          <a:stretch/>
        </p:blipFill>
        <p:spPr>
          <a:xfrm>
            <a:off x="1882039" y="3751611"/>
            <a:ext cx="5274921" cy="1999337"/>
          </a:xfrm>
          <a:prstGeom prst="rect">
            <a:avLst/>
          </a:prstGeom>
        </p:spPr>
      </p:pic>
      <p:sp>
        <p:nvSpPr>
          <p:cNvPr id="13" name="Footer Placeholder 4">
            <a:extLst>
              <a:ext uri="{FF2B5EF4-FFF2-40B4-BE49-F238E27FC236}">
                <a16:creationId xmlns:a16="http://schemas.microsoft.com/office/drawing/2014/main" id="{F6B89563-1FAC-4F09-AF79-33136BEA060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465671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3" name="Content Placeholder 7">
            <a:extLst>
              <a:ext uri="{FF2B5EF4-FFF2-40B4-BE49-F238E27FC236}">
                <a16:creationId xmlns:a16="http://schemas.microsoft.com/office/drawing/2014/main" id="{39383731-182C-4A9B-B7D7-D715C35AFE8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93979" y="997749"/>
            <a:ext cx="5356042" cy="1287574"/>
          </a:xfrm>
        </p:spPr>
      </p:pic>
      <p:pic>
        <p:nvPicPr>
          <p:cNvPr id="14" name="Picture 13">
            <a:extLst>
              <a:ext uri="{FF2B5EF4-FFF2-40B4-BE49-F238E27FC236}">
                <a16:creationId xmlns:a16="http://schemas.microsoft.com/office/drawing/2014/main" id="{24FDD988-FEC4-449D-82D4-FDC6325CEB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3" y="2334385"/>
            <a:ext cx="2430056" cy="852889"/>
          </a:xfrm>
          <a:prstGeom prst="rect">
            <a:avLst/>
          </a:prstGeom>
        </p:spPr>
      </p:pic>
      <p:pic>
        <p:nvPicPr>
          <p:cNvPr id="15" name="Picture 14">
            <a:extLst>
              <a:ext uri="{FF2B5EF4-FFF2-40B4-BE49-F238E27FC236}">
                <a16:creationId xmlns:a16="http://schemas.microsoft.com/office/drawing/2014/main" id="{59A17358-ED22-4159-8B93-C58623973D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9818" y="3242259"/>
            <a:ext cx="3382126" cy="659228"/>
          </a:xfrm>
          <a:prstGeom prst="rect">
            <a:avLst/>
          </a:prstGeom>
        </p:spPr>
      </p:pic>
      <p:pic>
        <p:nvPicPr>
          <p:cNvPr id="16" name="Picture 15">
            <a:extLst>
              <a:ext uri="{FF2B5EF4-FFF2-40B4-BE49-F238E27FC236}">
                <a16:creationId xmlns:a16="http://schemas.microsoft.com/office/drawing/2014/main" id="{AF66AFCB-1043-4D7B-97FA-1F7CCDA413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78813" y="3947297"/>
            <a:ext cx="5024136" cy="876209"/>
          </a:xfrm>
          <a:prstGeom prst="rect">
            <a:avLst/>
          </a:prstGeom>
        </p:spPr>
      </p:pic>
      <p:pic>
        <p:nvPicPr>
          <p:cNvPr id="17" name="Picture 16">
            <a:extLst>
              <a:ext uri="{FF2B5EF4-FFF2-40B4-BE49-F238E27FC236}">
                <a16:creationId xmlns:a16="http://schemas.microsoft.com/office/drawing/2014/main" id="{F1D32D67-1833-4C92-B7EA-CCC2171905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4326" y="4888859"/>
            <a:ext cx="2753109" cy="847843"/>
          </a:xfrm>
          <a:prstGeom prst="rect">
            <a:avLst/>
          </a:prstGeom>
        </p:spPr>
      </p:pic>
      <p:sp>
        <p:nvSpPr>
          <p:cNvPr id="11" name="Footer Placeholder 4">
            <a:extLst>
              <a:ext uri="{FF2B5EF4-FFF2-40B4-BE49-F238E27FC236}">
                <a16:creationId xmlns:a16="http://schemas.microsoft.com/office/drawing/2014/main" id="{F15476FE-EC5F-4BD9-9C70-2746E5723CB5}"/>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3942683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27</a:t>
            </a:fld>
            <a:endParaRPr lang="de-DE"/>
          </a:p>
        </p:txBody>
      </p:sp>
      <p:sp>
        <p:nvSpPr>
          <p:cNvPr id="7" name="Footer Placeholder 4">
            <a:extLst>
              <a:ext uri="{FF2B5EF4-FFF2-40B4-BE49-F238E27FC236}">
                <a16:creationId xmlns:a16="http://schemas.microsoft.com/office/drawing/2014/main" id="{C4C146E8-EC73-46FC-8B03-58FA3D7A2538}"/>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4" name="Picture 3">
            <a:extLst>
              <a:ext uri="{FF2B5EF4-FFF2-40B4-BE49-F238E27FC236}">
                <a16:creationId xmlns:a16="http://schemas.microsoft.com/office/drawing/2014/main" id="{A0D626CB-8E69-4F94-8B7B-1988E318B467}"/>
              </a:ext>
            </a:extLst>
          </p:cNvPr>
          <p:cNvPicPr>
            <a:picLocks noChangeAspect="1"/>
          </p:cNvPicPr>
          <p:nvPr/>
        </p:nvPicPr>
        <p:blipFill>
          <a:blip r:embed="rId3"/>
          <a:stretch>
            <a:fillRect/>
          </a:stretch>
        </p:blipFill>
        <p:spPr>
          <a:xfrm>
            <a:off x="-11795" y="833202"/>
            <a:ext cx="9144000" cy="6024798"/>
          </a:xfrm>
          <a:prstGeom prst="rect">
            <a:avLst/>
          </a:prstGeom>
        </p:spPr>
      </p:pic>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Acht-Punkte-Algorithmus</a:t>
            </a:r>
          </a:p>
        </p:txBody>
      </p:sp>
      <p:sp>
        <p:nvSpPr>
          <p:cNvPr id="5" name="Rectangle 4">
            <a:extLst>
              <a:ext uri="{FF2B5EF4-FFF2-40B4-BE49-F238E27FC236}">
                <a16:creationId xmlns:a16="http://schemas.microsoft.com/office/drawing/2014/main" id="{4EC06925-E197-4EBA-9329-D32003E41DEC}"/>
              </a:ext>
            </a:extLst>
          </p:cNvPr>
          <p:cNvSpPr/>
          <p:nvPr/>
        </p:nvSpPr>
        <p:spPr bwMode="auto">
          <a:xfrm>
            <a:off x="7740352" y="2924944"/>
            <a:ext cx="1008112" cy="792088"/>
          </a:xfrm>
          <a:prstGeom prst="rect">
            <a:avLst/>
          </a:prstGeom>
          <a:solidFill>
            <a:schemeClr val="bg1"/>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accent3"/>
              </a:solidFill>
              <a:effectLst/>
              <a:latin typeface="Arial Narrow" pitchFamily="-112" charset="0"/>
              <a:ea typeface="ＭＳ Ｐゴシック" pitchFamily="-112" charset="-128"/>
            </a:endParaRPr>
          </a:p>
        </p:txBody>
      </p:sp>
    </p:spTree>
    <p:extLst>
      <p:ext uri="{BB962C8B-B14F-4D97-AF65-F5344CB8AC3E}">
        <p14:creationId xmlns:p14="http://schemas.microsoft.com/office/powerpoint/2010/main" val="38251608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Bestimmung extrinsischer Kameraparameter</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3" name="Picture 2">
            <a:extLst>
              <a:ext uri="{FF2B5EF4-FFF2-40B4-BE49-F238E27FC236}">
                <a16:creationId xmlns:a16="http://schemas.microsoft.com/office/drawing/2014/main" id="{38B80F73-331C-48EB-8559-18A745A8E96F}"/>
              </a:ext>
            </a:extLst>
          </p:cNvPr>
          <p:cNvPicPr>
            <a:picLocks noChangeAspect="1"/>
          </p:cNvPicPr>
          <p:nvPr/>
        </p:nvPicPr>
        <p:blipFill>
          <a:blip r:embed="rId3"/>
          <a:stretch>
            <a:fillRect/>
          </a:stretch>
        </p:blipFill>
        <p:spPr>
          <a:xfrm>
            <a:off x="971550" y="1291106"/>
            <a:ext cx="2691000" cy="1601600"/>
          </a:xfrm>
          <a:prstGeom prst="rect">
            <a:avLst/>
          </a:prstGeom>
        </p:spPr>
      </p:pic>
      <p:pic>
        <p:nvPicPr>
          <p:cNvPr id="4" name="Picture 3">
            <a:extLst>
              <a:ext uri="{FF2B5EF4-FFF2-40B4-BE49-F238E27FC236}">
                <a16:creationId xmlns:a16="http://schemas.microsoft.com/office/drawing/2014/main" id="{F9F0132D-99E2-457E-9684-E9A67B0E60F1}"/>
              </a:ext>
            </a:extLst>
          </p:cNvPr>
          <p:cNvPicPr>
            <a:picLocks noChangeAspect="1"/>
          </p:cNvPicPr>
          <p:nvPr/>
        </p:nvPicPr>
        <p:blipFill>
          <a:blip r:embed="rId4"/>
          <a:stretch>
            <a:fillRect/>
          </a:stretch>
        </p:blipFill>
        <p:spPr>
          <a:xfrm>
            <a:off x="1509750" y="3085418"/>
            <a:ext cx="1614600" cy="571200"/>
          </a:xfrm>
          <a:prstGeom prst="rect">
            <a:avLst/>
          </a:prstGeom>
        </p:spPr>
      </p:pic>
      <p:pic>
        <p:nvPicPr>
          <p:cNvPr id="5" name="Picture 4">
            <a:extLst>
              <a:ext uri="{FF2B5EF4-FFF2-40B4-BE49-F238E27FC236}">
                <a16:creationId xmlns:a16="http://schemas.microsoft.com/office/drawing/2014/main" id="{4791813A-F689-48DE-A410-6C3A287938F6}"/>
              </a:ext>
            </a:extLst>
          </p:cNvPr>
          <p:cNvPicPr>
            <a:picLocks noChangeAspect="1"/>
          </p:cNvPicPr>
          <p:nvPr/>
        </p:nvPicPr>
        <p:blipFill>
          <a:blip r:embed="rId5"/>
          <a:stretch>
            <a:fillRect/>
          </a:stretch>
        </p:blipFill>
        <p:spPr>
          <a:xfrm>
            <a:off x="1195800" y="3839779"/>
            <a:ext cx="2466750" cy="515200"/>
          </a:xfrm>
          <a:prstGeom prst="rect">
            <a:avLst/>
          </a:prstGeom>
        </p:spPr>
      </p:pic>
      <p:pic>
        <p:nvPicPr>
          <p:cNvPr id="6" name="Picture 5">
            <a:extLst>
              <a:ext uri="{FF2B5EF4-FFF2-40B4-BE49-F238E27FC236}">
                <a16:creationId xmlns:a16="http://schemas.microsoft.com/office/drawing/2014/main" id="{ADDB0BC0-EC8C-43B6-8186-8D5A56635067}"/>
              </a:ext>
            </a:extLst>
          </p:cNvPr>
          <p:cNvPicPr>
            <a:picLocks noChangeAspect="1"/>
          </p:cNvPicPr>
          <p:nvPr/>
        </p:nvPicPr>
        <p:blipFill>
          <a:blip r:embed="rId6"/>
          <a:stretch>
            <a:fillRect/>
          </a:stretch>
        </p:blipFill>
        <p:spPr>
          <a:xfrm>
            <a:off x="4357688" y="1258271"/>
            <a:ext cx="4215900" cy="1265600"/>
          </a:xfrm>
          <a:prstGeom prst="rect">
            <a:avLst/>
          </a:prstGeom>
        </p:spPr>
      </p:pic>
      <p:pic>
        <p:nvPicPr>
          <p:cNvPr id="8" name="Picture 7">
            <a:extLst>
              <a:ext uri="{FF2B5EF4-FFF2-40B4-BE49-F238E27FC236}">
                <a16:creationId xmlns:a16="http://schemas.microsoft.com/office/drawing/2014/main" id="{C0B7E7FC-3CA2-435F-8458-E6DD0C18555D}"/>
              </a:ext>
            </a:extLst>
          </p:cNvPr>
          <p:cNvPicPr>
            <a:picLocks noChangeAspect="1"/>
          </p:cNvPicPr>
          <p:nvPr/>
        </p:nvPicPr>
        <p:blipFill>
          <a:blip r:embed="rId7"/>
          <a:stretch>
            <a:fillRect/>
          </a:stretch>
        </p:blipFill>
        <p:spPr>
          <a:xfrm>
            <a:off x="450726" y="4487489"/>
            <a:ext cx="3722550" cy="1164800"/>
          </a:xfrm>
          <a:prstGeom prst="rect">
            <a:avLst/>
          </a:prstGeom>
        </p:spPr>
      </p:pic>
      <p:pic>
        <p:nvPicPr>
          <p:cNvPr id="11" name="Picture 10">
            <a:extLst>
              <a:ext uri="{FF2B5EF4-FFF2-40B4-BE49-F238E27FC236}">
                <a16:creationId xmlns:a16="http://schemas.microsoft.com/office/drawing/2014/main" id="{093E107D-0743-4849-ACEA-6EF9EF7596EA}"/>
              </a:ext>
            </a:extLst>
          </p:cNvPr>
          <p:cNvPicPr>
            <a:picLocks noChangeAspect="1"/>
          </p:cNvPicPr>
          <p:nvPr/>
        </p:nvPicPr>
        <p:blipFill>
          <a:blip r:embed="rId8"/>
          <a:stretch>
            <a:fillRect/>
          </a:stretch>
        </p:blipFill>
        <p:spPr>
          <a:xfrm>
            <a:off x="5296699" y="2732548"/>
            <a:ext cx="2377050" cy="593600"/>
          </a:xfrm>
          <a:prstGeom prst="rect">
            <a:avLst/>
          </a:prstGeom>
        </p:spPr>
      </p:pic>
      <p:pic>
        <p:nvPicPr>
          <p:cNvPr id="12" name="Picture 11">
            <a:extLst>
              <a:ext uri="{FF2B5EF4-FFF2-40B4-BE49-F238E27FC236}">
                <a16:creationId xmlns:a16="http://schemas.microsoft.com/office/drawing/2014/main" id="{11CB61C5-FF9A-4509-B252-BB91EC9DD0A5}"/>
              </a:ext>
            </a:extLst>
          </p:cNvPr>
          <p:cNvPicPr>
            <a:picLocks noChangeAspect="1"/>
          </p:cNvPicPr>
          <p:nvPr/>
        </p:nvPicPr>
        <p:blipFill>
          <a:blip r:embed="rId9"/>
          <a:stretch>
            <a:fillRect/>
          </a:stretch>
        </p:blipFill>
        <p:spPr>
          <a:xfrm>
            <a:off x="4085749" y="3474761"/>
            <a:ext cx="4798950" cy="918400"/>
          </a:xfrm>
          <a:prstGeom prst="rect">
            <a:avLst/>
          </a:prstGeom>
        </p:spPr>
      </p:pic>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209659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Singulärwertszerlegung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DFB533FB-8116-4F3E-BE93-F9B2C1D56B8B}"/>
              </a:ext>
            </a:extLst>
          </p:cNvPr>
          <p:cNvPicPr>
            <a:picLocks noChangeAspect="1"/>
          </p:cNvPicPr>
          <p:nvPr/>
        </p:nvPicPr>
        <p:blipFill>
          <a:blip r:embed="rId3"/>
          <a:stretch>
            <a:fillRect/>
          </a:stretch>
        </p:blipFill>
        <p:spPr>
          <a:xfrm>
            <a:off x="2710725" y="2101800"/>
            <a:ext cx="3722550" cy="2654400"/>
          </a:xfrm>
          <a:prstGeom prst="rect">
            <a:avLst/>
          </a:prstGeom>
        </p:spPr>
      </p:pic>
    </p:spTree>
    <p:extLst>
      <p:ext uri="{BB962C8B-B14F-4D97-AF65-F5344CB8AC3E}">
        <p14:creationId xmlns:p14="http://schemas.microsoft.com/office/powerpoint/2010/main" val="3775108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471488" y="334182"/>
            <a:ext cx="7772400" cy="533400"/>
          </a:xfrm>
        </p:spPr>
        <p:txBody>
          <a:bodyPr/>
          <a:lstStyle/>
          <a:p>
            <a:r>
              <a:rPr lang="de-DE" b="1" dirty="0">
                <a:latin typeface="Calibri" panose="020F0502020204030204" pitchFamily="34" charset="0"/>
                <a:cs typeface="Calibri" panose="020F0502020204030204" pitchFamily="34" charset="0"/>
              </a:rPr>
              <a:t>Gliederung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Rectangle: Rounded Corners 1">
            <a:extLst>
              <a:ext uri="{FF2B5EF4-FFF2-40B4-BE49-F238E27FC236}">
                <a16:creationId xmlns:a16="http://schemas.microsoft.com/office/drawing/2014/main" id="{7FBFF254-2E1E-48A3-8CAE-34D4689B89CE}"/>
              </a:ext>
            </a:extLst>
          </p:cNvPr>
          <p:cNvSpPr/>
          <p:nvPr/>
        </p:nvSpPr>
        <p:spPr bwMode="auto">
          <a:xfrm>
            <a:off x="611560" y="1894682"/>
            <a:ext cx="4320480" cy="1512168"/>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3" name="Rectangle: Rounded Corners 2">
            <a:extLst>
              <a:ext uri="{FF2B5EF4-FFF2-40B4-BE49-F238E27FC236}">
                <a16:creationId xmlns:a16="http://schemas.microsoft.com/office/drawing/2014/main" id="{B052102B-4791-4FF5-8019-DA68E0C31858}"/>
              </a:ext>
            </a:extLst>
          </p:cNvPr>
          <p:cNvSpPr/>
          <p:nvPr/>
        </p:nvSpPr>
        <p:spPr bwMode="auto">
          <a:xfrm>
            <a:off x="471488" y="1894682"/>
            <a:ext cx="3740472" cy="1368152"/>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4" name="Rectangle: Rounded Corners 3">
            <a:extLst>
              <a:ext uri="{FF2B5EF4-FFF2-40B4-BE49-F238E27FC236}">
                <a16:creationId xmlns:a16="http://schemas.microsoft.com/office/drawing/2014/main" id="{A259F081-8FD3-4530-9925-7A15FC214013}"/>
              </a:ext>
            </a:extLst>
          </p:cNvPr>
          <p:cNvSpPr/>
          <p:nvPr/>
        </p:nvSpPr>
        <p:spPr bwMode="auto">
          <a:xfrm>
            <a:off x="179512" y="1410594"/>
            <a:ext cx="7056784" cy="1368152"/>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1. Grundlagen für die Stereorekonstruktion:</a:t>
            </a:r>
          </a:p>
          <a:p>
            <a:pPr marL="342900" marR="0" indent="-342900" defTabSz="914400" rtl="0" eaLnBrk="0" fontAlgn="base" latinLnBrk="0" hangingPunct="0">
              <a:lnSpc>
                <a:spcPct val="10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Kameramodell.</a:t>
            </a:r>
          </a:p>
          <a:p>
            <a:pPr marL="342900" marR="0" indent="-342900" defTabSz="914400" rtl="0" eaLnBrk="0" fontAlgn="base" latinLnBrk="0" hangingPunct="0">
              <a:lnSpc>
                <a:spcPct val="10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Fundamental Matrix und essentielle Matrix.</a:t>
            </a:r>
          </a:p>
          <a:p>
            <a:pPr marL="342900" marR="0" indent="-342900" defTabSz="914400" rtl="0" eaLnBrk="0" fontAlgn="base" latinLnBrk="0" hangingPunct="0">
              <a:lnSpc>
                <a:spcPct val="80000"/>
              </a:lnSpc>
              <a:spcBef>
                <a:spcPct val="50000"/>
              </a:spcBef>
              <a:spcAft>
                <a:spcPct val="0"/>
              </a:spcAft>
              <a:buClrTx/>
              <a:buSzTx/>
              <a:buFontTx/>
              <a:buNone/>
              <a:tabLst/>
            </a:pPr>
            <a:endParaRPr kumimoji="0" lang="de-DE" sz="2400" b="0" i="0" u="none" strike="noStrike" cap="none" normalizeH="0" baseline="0" dirty="0">
              <a:ln>
                <a:noFill/>
              </a:ln>
              <a:solidFill>
                <a:schemeClr val="tx1"/>
              </a:solidFill>
              <a:effectLst/>
              <a:latin typeface="Arial Narrow" pitchFamily="-112" charset="0"/>
              <a:ea typeface="ＭＳ Ｐゴシック" pitchFamily="-112" charset="-128"/>
            </a:endParaRPr>
          </a:p>
        </p:txBody>
      </p:sp>
      <p:sp>
        <p:nvSpPr>
          <p:cNvPr id="11" name="Rectangle: Rounded Corners 10">
            <a:extLst>
              <a:ext uri="{FF2B5EF4-FFF2-40B4-BE49-F238E27FC236}">
                <a16:creationId xmlns:a16="http://schemas.microsoft.com/office/drawing/2014/main" id="{78498DD7-0693-4DE0-875E-C02F4D3F45BF}"/>
              </a:ext>
            </a:extLst>
          </p:cNvPr>
          <p:cNvSpPr/>
          <p:nvPr/>
        </p:nvSpPr>
        <p:spPr bwMode="auto">
          <a:xfrm>
            <a:off x="1851826" y="2849516"/>
            <a:ext cx="7056784" cy="814286"/>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2. Synthetische Rekonstruktion:</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rPr>
              <a:t>Arbeitsprozess des Algorithmus.</a:t>
            </a:r>
          </a:p>
        </p:txBody>
      </p:sp>
      <p:sp>
        <p:nvSpPr>
          <p:cNvPr id="12" name="Rectangle: Rounded Corners 11">
            <a:extLst>
              <a:ext uri="{FF2B5EF4-FFF2-40B4-BE49-F238E27FC236}">
                <a16:creationId xmlns:a16="http://schemas.microsoft.com/office/drawing/2014/main" id="{DAF4ED79-5F9D-4A8B-B8F5-CE9C4D461E9D}"/>
              </a:ext>
            </a:extLst>
          </p:cNvPr>
          <p:cNvSpPr/>
          <p:nvPr/>
        </p:nvSpPr>
        <p:spPr bwMode="auto">
          <a:xfrm>
            <a:off x="179512" y="3746922"/>
            <a:ext cx="7056784" cy="786421"/>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lang="de-DE" sz="2400" b="1" u="none" dirty="0">
                <a:solidFill>
                  <a:srgbClr val="C00000"/>
                </a:solidFill>
                <a:latin typeface="Calibri" panose="020F0502020204030204" pitchFamily="34" charset="0"/>
                <a:ea typeface="ＭＳ Ｐゴシック" pitchFamily="-112" charset="-128"/>
                <a:cs typeface="Calibri" panose="020F0502020204030204" pitchFamily="34" charset="0"/>
              </a:rPr>
              <a:t>3. Reale</a:t>
            </a: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 Rekonstruktion:</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Anwenden des Algorithmus auf ein reales Stereobildpaar.</a:t>
            </a:r>
            <a:endPar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endParaRPr>
          </a:p>
        </p:txBody>
      </p:sp>
      <p:sp>
        <p:nvSpPr>
          <p:cNvPr id="14" name="Rectangle: Rounded Corners 13">
            <a:extLst>
              <a:ext uri="{FF2B5EF4-FFF2-40B4-BE49-F238E27FC236}">
                <a16:creationId xmlns:a16="http://schemas.microsoft.com/office/drawing/2014/main" id="{A1539B6D-6D33-4464-904B-11C7AAEF385B}"/>
              </a:ext>
            </a:extLst>
          </p:cNvPr>
          <p:cNvSpPr/>
          <p:nvPr/>
        </p:nvSpPr>
        <p:spPr bwMode="auto">
          <a:xfrm>
            <a:off x="1851826" y="4600034"/>
            <a:ext cx="7056784" cy="786421"/>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lang="de-DE" sz="2400" b="1" u="none" dirty="0">
                <a:solidFill>
                  <a:srgbClr val="C00000"/>
                </a:solidFill>
                <a:latin typeface="Calibri" panose="020F0502020204030204" pitchFamily="34" charset="0"/>
                <a:ea typeface="ＭＳ Ｐゴシック" pitchFamily="-112" charset="-128"/>
                <a:cs typeface="Calibri" panose="020F0502020204030204" pitchFamily="34" charset="0"/>
              </a:rPr>
              <a:t>4. Unterschiedlicher Auflösungen</a:t>
            </a: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Welche Auswirkungen hat das auf den Algorithmus</a:t>
            </a:r>
            <a:endPar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endParaRPr>
          </a:p>
        </p:txBody>
      </p:sp>
      <p:sp>
        <p:nvSpPr>
          <p:cNvPr id="15" name="Footer Placeholder 4">
            <a:extLst>
              <a:ext uri="{FF2B5EF4-FFF2-40B4-BE49-F238E27FC236}">
                <a16:creationId xmlns:a16="http://schemas.microsoft.com/office/drawing/2014/main" id="{F8E2A0DE-4DEB-4D1C-86AF-C413F7D4CB4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472708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17" name="Content Placeholder 2">
            <a:extLst>
              <a:ext uri="{FF2B5EF4-FFF2-40B4-BE49-F238E27FC236}">
                <a16:creationId xmlns:a16="http://schemas.microsoft.com/office/drawing/2014/main" id="{3E8D6212-2EB3-4088-8F64-50162AFEADE4}"/>
              </a:ext>
            </a:extLst>
          </p:cNvPr>
          <p:cNvSpPr>
            <a:spLocks noGrp="1"/>
          </p:cNvSpPr>
          <p:nvPr>
            <p:ph idx="1"/>
          </p:nvPr>
        </p:nvSpPr>
        <p:spPr>
          <a:xfrm>
            <a:off x="509254" y="1259645"/>
            <a:ext cx="8351837" cy="4038600"/>
          </a:xfrm>
        </p:spPr>
        <p:txBody>
          <a:bodyPr/>
          <a:lstStyle/>
          <a:p>
            <a:pPr marL="0" indent="0"/>
            <a:r>
              <a:rPr lang="de-DE" sz="2000" dirty="0">
                <a:latin typeface="Calibri (Body)"/>
              </a:rPr>
              <a:t>Das Verfahren schematisch aufschreiben.. Formeln sind in den Folien darunter</a:t>
            </a: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a:buFont typeface="Arial" panose="020B0604020202020204" pitchFamily="34" charset="0"/>
              <a:buChar char="•"/>
            </a:pPr>
            <a:endParaRPr lang="de-DE" sz="2000" dirty="0">
              <a:latin typeface="Calibri (Body)"/>
            </a:endParaRPr>
          </a:p>
          <a:p>
            <a:pPr>
              <a:buFont typeface="Arial" panose="020B0604020202020204" pitchFamily="34" charset="0"/>
              <a:buChar char="•"/>
            </a:pPr>
            <a:endParaRPr lang="de-DE" sz="2000" dirty="0">
              <a:latin typeface="Calibri (Body)"/>
            </a:endParaRPr>
          </a:p>
          <a:p>
            <a:pPr>
              <a:buFont typeface="Arial" panose="020B0604020202020204" pitchFamily="34" charset="0"/>
              <a:buChar char="•"/>
            </a:pPr>
            <a:endParaRPr lang="de-DE" sz="2000" dirty="0">
              <a:latin typeface="Calibri (Body)"/>
            </a:endParaRPr>
          </a:p>
        </p:txBody>
      </p:sp>
    </p:spTree>
    <p:extLst>
      <p:ext uri="{BB962C8B-B14F-4D97-AF65-F5344CB8AC3E}">
        <p14:creationId xmlns:p14="http://schemas.microsoft.com/office/powerpoint/2010/main" val="5404965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5AAB66F5-51BE-4D56-8D10-E5F72EEF0C9D}"/>
              </a:ext>
            </a:extLst>
          </p:cNvPr>
          <p:cNvPicPr>
            <a:picLocks noChangeAspect="1"/>
          </p:cNvPicPr>
          <p:nvPr/>
        </p:nvPicPr>
        <p:blipFill>
          <a:blip r:embed="rId3"/>
          <a:stretch>
            <a:fillRect/>
          </a:stretch>
        </p:blipFill>
        <p:spPr>
          <a:xfrm>
            <a:off x="251520" y="1412776"/>
            <a:ext cx="3588000" cy="414400"/>
          </a:xfrm>
          <a:prstGeom prst="rect">
            <a:avLst/>
          </a:prstGeom>
        </p:spPr>
      </p:pic>
      <p:pic>
        <p:nvPicPr>
          <p:cNvPr id="4" name="Picture 3">
            <a:extLst>
              <a:ext uri="{FF2B5EF4-FFF2-40B4-BE49-F238E27FC236}">
                <a16:creationId xmlns:a16="http://schemas.microsoft.com/office/drawing/2014/main" id="{3055F55F-1071-4E7F-A1CB-B644AEBBA581}"/>
              </a:ext>
            </a:extLst>
          </p:cNvPr>
          <p:cNvPicPr>
            <a:picLocks noChangeAspect="1"/>
          </p:cNvPicPr>
          <p:nvPr/>
        </p:nvPicPr>
        <p:blipFill>
          <a:blip r:embed="rId4"/>
          <a:stretch>
            <a:fillRect/>
          </a:stretch>
        </p:blipFill>
        <p:spPr>
          <a:xfrm>
            <a:off x="539750" y="1803644"/>
            <a:ext cx="3094650" cy="369600"/>
          </a:xfrm>
          <a:prstGeom prst="rect">
            <a:avLst/>
          </a:prstGeom>
        </p:spPr>
      </p:pic>
      <p:pic>
        <p:nvPicPr>
          <p:cNvPr id="5" name="Picture 4">
            <a:extLst>
              <a:ext uri="{FF2B5EF4-FFF2-40B4-BE49-F238E27FC236}">
                <a16:creationId xmlns:a16="http://schemas.microsoft.com/office/drawing/2014/main" id="{626FFD9D-DAD3-4E2A-8EFC-BB56F73919EE}"/>
              </a:ext>
            </a:extLst>
          </p:cNvPr>
          <p:cNvPicPr>
            <a:picLocks noChangeAspect="1"/>
          </p:cNvPicPr>
          <p:nvPr/>
        </p:nvPicPr>
        <p:blipFill>
          <a:blip r:embed="rId5"/>
          <a:stretch>
            <a:fillRect/>
          </a:stretch>
        </p:blipFill>
        <p:spPr>
          <a:xfrm>
            <a:off x="206669" y="2137669"/>
            <a:ext cx="3632850" cy="448000"/>
          </a:xfrm>
          <a:prstGeom prst="rect">
            <a:avLst/>
          </a:prstGeom>
        </p:spPr>
      </p:pic>
      <p:pic>
        <p:nvPicPr>
          <p:cNvPr id="6" name="Picture 5">
            <a:extLst>
              <a:ext uri="{FF2B5EF4-FFF2-40B4-BE49-F238E27FC236}">
                <a16:creationId xmlns:a16="http://schemas.microsoft.com/office/drawing/2014/main" id="{B45D4B9D-F671-4B2B-9E67-E3A60E4929F8}"/>
              </a:ext>
            </a:extLst>
          </p:cNvPr>
          <p:cNvPicPr>
            <a:picLocks noChangeAspect="1"/>
          </p:cNvPicPr>
          <p:nvPr/>
        </p:nvPicPr>
        <p:blipFill>
          <a:blip r:embed="rId6"/>
          <a:stretch>
            <a:fillRect/>
          </a:stretch>
        </p:blipFill>
        <p:spPr>
          <a:xfrm>
            <a:off x="212361" y="2580817"/>
            <a:ext cx="3677700" cy="1747200"/>
          </a:xfrm>
          <a:prstGeom prst="rect">
            <a:avLst/>
          </a:prstGeom>
        </p:spPr>
      </p:pic>
      <p:pic>
        <p:nvPicPr>
          <p:cNvPr id="7" name="Picture 6">
            <a:extLst>
              <a:ext uri="{FF2B5EF4-FFF2-40B4-BE49-F238E27FC236}">
                <a16:creationId xmlns:a16="http://schemas.microsoft.com/office/drawing/2014/main" id="{889C28FC-2CE0-4D66-9C6D-2A951FB061E8}"/>
              </a:ext>
            </a:extLst>
          </p:cNvPr>
          <p:cNvPicPr>
            <a:picLocks noChangeAspect="1"/>
          </p:cNvPicPr>
          <p:nvPr/>
        </p:nvPicPr>
        <p:blipFill>
          <a:blip r:embed="rId7"/>
          <a:stretch>
            <a:fillRect/>
          </a:stretch>
        </p:blipFill>
        <p:spPr>
          <a:xfrm>
            <a:off x="1193369" y="4185262"/>
            <a:ext cx="1659450" cy="537600"/>
          </a:xfrm>
          <a:prstGeom prst="rect">
            <a:avLst/>
          </a:prstGeom>
        </p:spPr>
      </p:pic>
      <p:pic>
        <p:nvPicPr>
          <p:cNvPr id="11" name="Picture 10">
            <a:extLst>
              <a:ext uri="{FF2B5EF4-FFF2-40B4-BE49-F238E27FC236}">
                <a16:creationId xmlns:a16="http://schemas.microsoft.com/office/drawing/2014/main" id="{24C3A6D2-EC06-4058-B78F-3DCCB2BB3A0B}"/>
              </a:ext>
            </a:extLst>
          </p:cNvPr>
          <p:cNvPicPr>
            <a:picLocks noChangeAspect="1"/>
          </p:cNvPicPr>
          <p:nvPr/>
        </p:nvPicPr>
        <p:blipFill>
          <a:blip r:embed="rId8"/>
          <a:stretch>
            <a:fillRect/>
          </a:stretch>
        </p:blipFill>
        <p:spPr>
          <a:xfrm>
            <a:off x="610319" y="4623527"/>
            <a:ext cx="2825550" cy="940800"/>
          </a:xfrm>
          <a:prstGeom prst="rect">
            <a:avLst/>
          </a:prstGeom>
        </p:spPr>
      </p:pic>
      <p:pic>
        <p:nvPicPr>
          <p:cNvPr id="12" name="Picture 11">
            <a:extLst>
              <a:ext uri="{FF2B5EF4-FFF2-40B4-BE49-F238E27FC236}">
                <a16:creationId xmlns:a16="http://schemas.microsoft.com/office/drawing/2014/main" id="{B075B368-3AE0-4F97-9118-11A5004A977B}"/>
              </a:ext>
            </a:extLst>
          </p:cNvPr>
          <p:cNvPicPr>
            <a:picLocks noChangeAspect="1"/>
          </p:cNvPicPr>
          <p:nvPr/>
        </p:nvPicPr>
        <p:blipFill>
          <a:blip r:embed="rId9"/>
          <a:stretch>
            <a:fillRect/>
          </a:stretch>
        </p:blipFill>
        <p:spPr>
          <a:xfrm>
            <a:off x="5356875" y="1299644"/>
            <a:ext cx="2421900" cy="1747200"/>
          </a:xfrm>
          <a:prstGeom prst="rect">
            <a:avLst/>
          </a:prstGeom>
        </p:spPr>
      </p:pic>
      <p:pic>
        <p:nvPicPr>
          <p:cNvPr id="13" name="Picture 12">
            <a:extLst>
              <a:ext uri="{FF2B5EF4-FFF2-40B4-BE49-F238E27FC236}">
                <a16:creationId xmlns:a16="http://schemas.microsoft.com/office/drawing/2014/main" id="{196BA819-FC87-4485-B7D4-8D071AE0F910}"/>
              </a:ext>
            </a:extLst>
          </p:cNvPr>
          <p:cNvPicPr>
            <a:picLocks noChangeAspect="1"/>
          </p:cNvPicPr>
          <p:nvPr/>
        </p:nvPicPr>
        <p:blipFill rotWithShape="1">
          <a:blip r:embed="rId10"/>
          <a:srcRect r="58317"/>
          <a:stretch/>
        </p:blipFill>
        <p:spPr>
          <a:xfrm>
            <a:off x="5385840" y="3933221"/>
            <a:ext cx="2392935" cy="280000"/>
          </a:xfrm>
          <a:prstGeom prst="rect">
            <a:avLst/>
          </a:prstGeom>
        </p:spPr>
      </p:pic>
      <p:pic>
        <p:nvPicPr>
          <p:cNvPr id="14" name="Picture 13">
            <a:extLst>
              <a:ext uri="{FF2B5EF4-FFF2-40B4-BE49-F238E27FC236}">
                <a16:creationId xmlns:a16="http://schemas.microsoft.com/office/drawing/2014/main" id="{4CA1D5D4-1B90-401C-A607-24B5EA1484DE}"/>
              </a:ext>
            </a:extLst>
          </p:cNvPr>
          <p:cNvPicPr>
            <a:picLocks noChangeAspect="1"/>
          </p:cNvPicPr>
          <p:nvPr/>
        </p:nvPicPr>
        <p:blipFill>
          <a:blip r:embed="rId11"/>
          <a:stretch>
            <a:fillRect/>
          </a:stretch>
        </p:blipFill>
        <p:spPr>
          <a:xfrm>
            <a:off x="4541163" y="2988439"/>
            <a:ext cx="3991650" cy="940800"/>
          </a:xfrm>
          <a:prstGeom prst="rect">
            <a:avLst/>
          </a:prstGeom>
        </p:spPr>
      </p:pic>
      <p:pic>
        <p:nvPicPr>
          <p:cNvPr id="16" name="Picture 15">
            <a:extLst>
              <a:ext uri="{FF2B5EF4-FFF2-40B4-BE49-F238E27FC236}">
                <a16:creationId xmlns:a16="http://schemas.microsoft.com/office/drawing/2014/main" id="{3F8CF65A-D996-4A61-8260-F793CC7A592F}"/>
              </a:ext>
            </a:extLst>
          </p:cNvPr>
          <p:cNvPicPr>
            <a:picLocks noChangeAspect="1"/>
          </p:cNvPicPr>
          <p:nvPr/>
        </p:nvPicPr>
        <p:blipFill rotWithShape="1">
          <a:blip r:embed="rId10"/>
          <a:srcRect l="41398"/>
          <a:stretch/>
        </p:blipFill>
        <p:spPr>
          <a:xfrm>
            <a:off x="4854888" y="4213221"/>
            <a:ext cx="3364199" cy="280000"/>
          </a:xfrm>
          <a:prstGeom prst="rect">
            <a:avLst/>
          </a:prstGeom>
        </p:spPr>
      </p:pic>
    </p:spTree>
    <p:extLst>
      <p:ext uri="{BB962C8B-B14F-4D97-AF65-F5344CB8AC3E}">
        <p14:creationId xmlns:p14="http://schemas.microsoft.com/office/powerpoint/2010/main" val="88328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FD96199C-BFA2-479E-B931-3819291C6737}"/>
              </a:ext>
            </a:extLst>
          </p:cNvPr>
          <p:cNvPicPr>
            <a:picLocks noChangeAspect="1"/>
          </p:cNvPicPr>
          <p:nvPr/>
        </p:nvPicPr>
        <p:blipFill>
          <a:blip r:embed="rId3"/>
          <a:stretch>
            <a:fillRect/>
          </a:stretch>
        </p:blipFill>
        <p:spPr>
          <a:xfrm>
            <a:off x="3091723" y="1312103"/>
            <a:ext cx="2601300" cy="896000"/>
          </a:xfrm>
          <a:prstGeom prst="rect">
            <a:avLst/>
          </a:prstGeom>
        </p:spPr>
      </p:pic>
      <p:pic>
        <p:nvPicPr>
          <p:cNvPr id="13" name="Picture 12">
            <a:extLst>
              <a:ext uri="{FF2B5EF4-FFF2-40B4-BE49-F238E27FC236}">
                <a16:creationId xmlns:a16="http://schemas.microsoft.com/office/drawing/2014/main" id="{2A2C1D9F-C736-4BB8-9BA1-EC4C030F2460}"/>
              </a:ext>
            </a:extLst>
          </p:cNvPr>
          <p:cNvPicPr>
            <a:picLocks noChangeAspect="1"/>
          </p:cNvPicPr>
          <p:nvPr/>
        </p:nvPicPr>
        <p:blipFill>
          <a:blip r:embed="rId4"/>
          <a:stretch>
            <a:fillRect/>
          </a:stretch>
        </p:blipFill>
        <p:spPr>
          <a:xfrm>
            <a:off x="3203848" y="2069499"/>
            <a:ext cx="2377050" cy="772800"/>
          </a:xfrm>
          <a:prstGeom prst="rect">
            <a:avLst/>
          </a:prstGeom>
        </p:spPr>
      </p:pic>
      <p:pic>
        <p:nvPicPr>
          <p:cNvPr id="14" name="Picture 13">
            <a:extLst>
              <a:ext uri="{FF2B5EF4-FFF2-40B4-BE49-F238E27FC236}">
                <a16:creationId xmlns:a16="http://schemas.microsoft.com/office/drawing/2014/main" id="{6A013333-B43C-4769-B32A-5228CDA096BA}"/>
              </a:ext>
            </a:extLst>
          </p:cNvPr>
          <p:cNvPicPr>
            <a:picLocks noChangeAspect="1"/>
          </p:cNvPicPr>
          <p:nvPr/>
        </p:nvPicPr>
        <p:blipFill>
          <a:blip r:embed="rId5"/>
          <a:stretch>
            <a:fillRect/>
          </a:stretch>
        </p:blipFill>
        <p:spPr>
          <a:xfrm>
            <a:off x="2090263" y="2755920"/>
            <a:ext cx="4574700" cy="481600"/>
          </a:xfrm>
          <a:prstGeom prst="rect">
            <a:avLst/>
          </a:prstGeom>
        </p:spPr>
      </p:pic>
      <p:pic>
        <p:nvPicPr>
          <p:cNvPr id="15" name="Picture 14">
            <a:extLst>
              <a:ext uri="{FF2B5EF4-FFF2-40B4-BE49-F238E27FC236}">
                <a16:creationId xmlns:a16="http://schemas.microsoft.com/office/drawing/2014/main" id="{021CE862-BE08-445B-9EA0-D8704C28A269}"/>
              </a:ext>
            </a:extLst>
          </p:cNvPr>
          <p:cNvPicPr>
            <a:picLocks noChangeAspect="1"/>
          </p:cNvPicPr>
          <p:nvPr/>
        </p:nvPicPr>
        <p:blipFill>
          <a:blip r:embed="rId6"/>
          <a:stretch>
            <a:fillRect/>
          </a:stretch>
        </p:blipFill>
        <p:spPr>
          <a:xfrm>
            <a:off x="2606038" y="3190077"/>
            <a:ext cx="3543150" cy="817600"/>
          </a:xfrm>
          <a:prstGeom prst="rect">
            <a:avLst/>
          </a:prstGeom>
        </p:spPr>
      </p:pic>
      <p:pic>
        <p:nvPicPr>
          <p:cNvPr id="16" name="Picture 15">
            <a:extLst>
              <a:ext uri="{FF2B5EF4-FFF2-40B4-BE49-F238E27FC236}">
                <a16:creationId xmlns:a16="http://schemas.microsoft.com/office/drawing/2014/main" id="{20AD27C1-A0C1-404A-A190-E1F95BB6E39B}"/>
              </a:ext>
            </a:extLst>
          </p:cNvPr>
          <p:cNvPicPr>
            <a:picLocks noChangeAspect="1"/>
          </p:cNvPicPr>
          <p:nvPr/>
        </p:nvPicPr>
        <p:blipFill>
          <a:blip r:embed="rId7"/>
          <a:stretch>
            <a:fillRect/>
          </a:stretch>
        </p:blipFill>
        <p:spPr>
          <a:xfrm>
            <a:off x="2575800" y="3948483"/>
            <a:ext cx="3767400" cy="571200"/>
          </a:xfrm>
          <a:prstGeom prst="rect">
            <a:avLst/>
          </a:prstGeom>
        </p:spPr>
      </p:pic>
      <p:pic>
        <p:nvPicPr>
          <p:cNvPr id="17" name="Picture 16">
            <a:extLst>
              <a:ext uri="{FF2B5EF4-FFF2-40B4-BE49-F238E27FC236}">
                <a16:creationId xmlns:a16="http://schemas.microsoft.com/office/drawing/2014/main" id="{E6E02FAA-B85C-476C-9C3C-78990D4C249B}"/>
              </a:ext>
            </a:extLst>
          </p:cNvPr>
          <p:cNvPicPr>
            <a:picLocks noChangeAspect="1"/>
          </p:cNvPicPr>
          <p:nvPr/>
        </p:nvPicPr>
        <p:blipFill>
          <a:blip r:embed="rId8"/>
          <a:stretch>
            <a:fillRect/>
          </a:stretch>
        </p:blipFill>
        <p:spPr>
          <a:xfrm>
            <a:off x="2239573" y="4506480"/>
            <a:ext cx="4305600" cy="772800"/>
          </a:xfrm>
          <a:prstGeom prst="rect">
            <a:avLst/>
          </a:prstGeom>
        </p:spPr>
      </p:pic>
      <p:pic>
        <p:nvPicPr>
          <p:cNvPr id="18" name="Picture 17">
            <a:extLst>
              <a:ext uri="{FF2B5EF4-FFF2-40B4-BE49-F238E27FC236}">
                <a16:creationId xmlns:a16="http://schemas.microsoft.com/office/drawing/2014/main" id="{6EA385B2-7FE0-4BC4-AC7E-150D9A706D82}"/>
              </a:ext>
            </a:extLst>
          </p:cNvPr>
          <p:cNvPicPr>
            <a:picLocks noChangeAspect="1"/>
          </p:cNvPicPr>
          <p:nvPr/>
        </p:nvPicPr>
        <p:blipFill>
          <a:blip r:embed="rId9"/>
          <a:stretch>
            <a:fillRect/>
          </a:stretch>
        </p:blipFill>
        <p:spPr>
          <a:xfrm>
            <a:off x="1279557" y="5230646"/>
            <a:ext cx="6054750" cy="358400"/>
          </a:xfrm>
          <a:prstGeom prst="rect">
            <a:avLst/>
          </a:prstGeom>
        </p:spPr>
      </p:pic>
    </p:spTree>
    <p:extLst>
      <p:ext uri="{BB962C8B-B14F-4D97-AF65-F5344CB8AC3E}">
        <p14:creationId xmlns:p14="http://schemas.microsoft.com/office/powerpoint/2010/main" val="22677391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13295070-43F5-4484-9E00-06CED18A8954}"/>
              </a:ext>
            </a:extLst>
          </p:cNvPr>
          <p:cNvPicPr>
            <a:picLocks noChangeAspect="1"/>
          </p:cNvPicPr>
          <p:nvPr/>
        </p:nvPicPr>
        <p:blipFill>
          <a:blip r:embed="rId3"/>
          <a:stretch>
            <a:fillRect/>
          </a:stretch>
        </p:blipFill>
        <p:spPr>
          <a:xfrm>
            <a:off x="2867700" y="1037387"/>
            <a:ext cx="3408600" cy="1008000"/>
          </a:xfrm>
          <a:prstGeom prst="rect">
            <a:avLst/>
          </a:prstGeom>
        </p:spPr>
      </p:pic>
      <p:pic>
        <p:nvPicPr>
          <p:cNvPr id="4" name="Picture 3">
            <a:extLst>
              <a:ext uri="{FF2B5EF4-FFF2-40B4-BE49-F238E27FC236}">
                <a16:creationId xmlns:a16="http://schemas.microsoft.com/office/drawing/2014/main" id="{254C7638-961B-44AB-B783-57F0B5DD2ACD}"/>
              </a:ext>
            </a:extLst>
          </p:cNvPr>
          <p:cNvPicPr>
            <a:picLocks noChangeAspect="1"/>
          </p:cNvPicPr>
          <p:nvPr/>
        </p:nvPicPr>
        <p:blipFill>
          <a:blip r:embed="rId4"/>
          <a:stretch>
            <a:fillRect/>
          </a:stretch>
        </p:blipFill>
        <p:spPr>
          <a:xfrm>
            <a:off x="3697425" y="1973491"/>
            <a:ext cx="1749150" cy="716800"/>
          </a:xfrm>
          <a:prstGeom prst="rect">
            <a:avLst/>
          </a:prstGeom>
        </p:spPr>
      </p:pic>
      <p:pic>
        <p:nvPicPr>
          <p:cNvPr id="5" name="Picture 4">
            <a:extLst>
              <a:ext uri="{FF2B5EF4-FFF2-40B4-BE49-F238E27FC236}">
                <a16:creationId xmlns:a16="http://schemas.microsoft.com/office/drawing/2014/main" id="{AC21EC9E-89F5-4F12-8574-2D70B583C4C3}"/>
              </a:ext>
            </a:extLst>
          </p:cNvPr>
          <p:cNvPicPr>
            <a:picLocks noChangeAspect="1"/>
          </p:cNvPicPr>
          <p:nvPr/>
        </p:nvPicPr>
        <p:blipFill>
          <a:blip r:embed="rId5"/>
          <a:stretch>
            <a:fillRect/>
          </a:stretch>
        </p:blipFill>
        <p:spPr>
          <a:xfrm>
            <a:off x="3697425" y="2648729"/>
            <a:ext cx="1749150" cy="761600"/>
          </a:xfrm>
          <a:prstGeom prst="rect">
            <a:avLst/>
          </a:prstGeom>
        </p:spPr>
      </p:pic>
      <p:pic>
        <p:nvPicPr>
          <p:cNvPr id="6" name="Picture 5">
            <a:extLst>
              <a:ext uri="{FF2B5EF4-FFF2-40B4-BE49-F238E27FC236}">
                <a16:creationId xmlns:a16="http://schemas.microsoft.com/office/drawing/2014/main" id="{58FB2A76-26D7-488E-AFA7-965DD29AC823}"/>
              </a:ext>
            </a:extLst>
          </p:cNvPr>
          <p:cNvPicPr>
            <a:picLocks noChangeAspect="1"/>
          </p:cNvPicPr>
          <p:nvPr/>
        </p:nvPicPr>
        <p:blipFill>
          <a:blip r:embed="rId6"/>
          <a:stretch>
            <a:fillRect/>
          </a:stretch>
        </p:blipFill>
        <p:spPr>
          <a:xfrm>
            <a:off x="1907704" y="3375255"/>
            <a:ext cx="2825550" cy="1276800"/>
          </a:xfrm>
          <a:prstGeom prst="rect">
            <a:avLst/>
          </a:prstGeom>
        </p:spPr>
      </p:pic>
      <p:pic>
        <p:nvPicPr>
          <p:cNvPr id="7" name="Picture 6">
            <a:extLst>
              <a:ext uri="{FF2B5EF4-FFF2-40B4-BE49-F238E27FC236}">
                <a16:creationId xmlns:a16="http://schemas.microsoft.com/office/drawing/2014/main" id="{996DC274-396A-47BB-8786-E829BC8B76EF}"/>
              </a:ext>
            </a:extLst>
          </p:cNvPr>
          <p:cNvPicPr>
            <a:picLocks noChangeAspect="1"/>
          </p:cNvPicPr>
          <p:nvPr/>
        </p:nvPicPr>
        <p:blipFill rotWithShape="1">
          <a:blip r:embed="rId7"/>
          <a:srcRect b="-11188"/>
          <a:stretch/>
        </p:blipFill>
        <p:spPr>
          <a:xfrm>
            <a:off x="4727524" y="3394305"/>
            <a:ext cx="3049800" cy="1257750"/>
          </a:xfrm>
          <a:prstGeom prst="rect">
            <a:avLst/>
          </a:prstGeom>
        </p:spPr>
      </p:pic>
      <p:pic>
        <p:nvPicPr>
          <p:cNvPr id="11" name="Picture 10">
            <a:extLst>
              <a:ext uri="{FF2B5EF4-FFF2-40B4-BE49-F238E27FC236}">
                <a16:creationId xmlns:a16="http://schemas.microsoft.com/office/drawing/2014/main" id="{12EED267-9BFA-4B72-80E9-EC91F5466BDB}"/>
              </a:ext>
            </a:extLst>
          </p:cNvPr>
          <p:cNvPicPr>
            <a:picLocks noChangeAspect="1"/>
          </p:cNvPicPr>
          <p:nvPr/>
        </p:nvPicPr>
        <p:blipFill>
          <a:blip r:embed="rId8"/>
          <a:stretch>
            <a:fillRect/>
          </a:stretch>
        </p:blipFill>
        <p:spPr>
          <a:xfrm>
            <a:off x="3594627" y="4500688"/>
            <a:ext cx="2152800" cy="1310400"/>
          </a:xfrm>
          <a:prstGeom prst="rect">
            <a:avLst/>
          </a:prstGeom>
        </p:spPr>
      </p:pic>
    </p:spTree>
    <p:extLst>
      <p:ext uri="{BB962C8B-B14F-4D97-AF65-F5344CB8AC3E}">
        <p14:creationId xmlns:p14="http://schemas.microsoft.com/office/powerpoint/2010/main" val="39212750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Unterschiedliche Auflösungen </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ACB1B4F0-B850-4142-90C3-A983930416CC}"/>
              </a:ext>
            </a:extLst>
          </p:cNvPr>
          <p:cNvPicPr>
            <a:picLocks noChangeAspect="1"/>
          </p:cNvPicPr>
          <p:nvPr/>
        </p:nvPicPr>
        <p:blipFill>
          <a:blip r:embed="rId3"/>
          <a:stretch>
            <a:fillRect/>
          </a:stretch>
        </p:blipFill>
        <p:spPr>
          <a:xfrm>
            <a:off x="109424" y="1463400"/>
            <a:ext cx="8925151" cy="3931200"/>
          </a:xfrm>
          <a:prstGeom prst="rect">
            <a:avLst/>
          </a:prstGeom>
        </p:spPr>
      </p:pic>
    </p:spTree>
    <p:extLst>
      <p:ext uri="{BB962C8B-B14F-4D97-AF65-F5344CB8AC3E}">
        <p14:creationId xmlns:p14="http://schemas.microsoft.com/office/powerpoint/2010/main" val="30293792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Unterschiedliche Auflösungen </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1" name="Picture 10">
            <a:extLst>
              <a:ext uri="{FF2B5EF4-FFF2-40B4-BE49-F238E27FC236}">
                <a16:creationId xmlns:a16="http://schemas.microsoft.com/office/drawing/2014/main" id="{3C4A3717-B879-49F6-A387-93CF97E10288}"/>
              </a:ext>
            </a:extLst>
          </p:cNvPr>
          <p:cNvPicPr>
            <a:picLocks noChangeAspect="1"/>
          </p:cNvPicPr>
          <p:nvPr/>
        </p:nvPicPr>
        <p:blipFill>
          <a:blip r:embed="rId3"/>
          <a:stretch>
            <a:fillRect/>
          </a:stretch>
        </p:blipFill>
        <p:spPr>
          <a:xfrm>
            <a:off x="356099" y="1805000"/>
            <a:ext cx="8431801" cy="3248000"/>
          </a:xfrm>
          <a:prstGeom prst="rect">
            <a:avLst/>
          </a:prstGeom>
        </p:spPr>
      </p:pic>
      <p:pic>
        <p:nvPicPr>
          <p:cNvPr id="12" name="Picture 11">
            <a:extLst>
              <a:ext uri="{FF2B5EF4-FFF2-40B4-BE49-F238E27FC236}">
                <a16:creationId xmlns:a16="http://schemas.microsoft.com/office/drawing/2014/main" id="{F27BFF28-D4BE-4E0E-96CD-BDFB8997DC42}"/>
              </a:ext>
            </a:extLst>
          </p:cNvPr>
          <p:cNvPicPr>
            <a:picLocks noChangeAspect="1"/>
          </p:cNvPicPr>
          <p:nvPr/>
        </p:nvPicPr>
        <p:blipFill>
          <a:blip r:embed="rId4"/>
          <a:stretch>
            <a:fillRect/>
          </a:stretch>
        </p:blipFill>
        <p:spPr>
          <a:xfrm>
            <a:off x="423373" y="1771724"/>
            <a:ext cx="8297251" cy="3348800"/>
          </a:xfrm>
          <a:prstGeom prst="rect">
            <a:avLst/>
          </a:prstGeom>
        </p:spPr>
      </p:pic>
    </p:spTree>
    <p:extLst>
      <p:ext uri="{BB962C8B-B14F-4D97-AF65-F5344CB8AC3E}">
        <p14:creationId xmlns:p14="http://schemas.microsoft.com/office/powerpoint/2010/main" val="77269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590931"/>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Hier die drei Transformationsschritte kurz erläutern (mit Bildern am besten)</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F875DD4C-92E4-4461-99C5-CDEE7D445212}"/>
              </a:ext>
            </a:extLst>
          </p:cNvPr>
          <p:cNvPicPr>
            <a:picLocks noChangeAspect="1"/>
          </p:cNvPicPr>
          <p:nvPr/>
        </p:nvPicPr>
        <p:blipFill>
          <a:blip r:embed="rId3"/>
          <a:stretch>
            <a:fillRect/>
          </a:stretch>
        </p:blipFill>
        <p:spPr>
          <a:xfrm>
            <a:off x="72008" y="1880181"/>
            <a:ext cx="4499992" cy="2796983"/>
          </a:xfrm>
          <a:prstGeom prst="rect">
            <a:avLst/>
          </a:prstGeom>
        </p:spPr>
      </p:pic>
      <p:pic>
        <p:nvPicPr>
          <p:cNvPr id="4" name="Picture 3">
            <a:extLst>
              <a:ext uri="{FF2B5EF4-FFF2-40B4-BE49-F238E27FC236}">
                <a16:creationId xmlns:a16="http://schemas.microsoft.com/office/drawing/2014/main" id="{FDD1E459-8AA2-41EE-9F5C-59C4A01C7F2E}"/>
              </a:ext>
            </a:extLst>
          </p:cNvPr>
          <p:cNvPicPr>
            <a:picLocks noChangeAspect="1"/>
          </p:cNvPicPr>
          <p:nvPr/>
        </p:nvPicPr>
        <p:blipFill>
          <a:blip r:embed="rId4"/>
          <a:stretch>
            <a:fillRect/>
          </a:stretch>
        </p:blipFill>
        <p:spPr>
          <a:xfrm>
            <a:off x="4572000" y="1880182"/>
            <a:ext cx="4536504" cy="2799715"/>
          </a:xfrm>
          <a:prstGeom prst="rect">
            <a:avLst/>
          </a:prstGeom>
        </p:spPr>
      </p:pic>
    </p:spTree>
    <p:extLst>
      <p:ext uri="{BB962C8B-B14F-4D97-AF65-F5344CB8AC3E}">
        <p14:creationId xmlns:p14="http://schemas.microsoft.com/office/powerpoint/2010/main" val="40570730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04594B40-2564-4BC9-9809-8B137D1F21D6}"/>
              </a:ext>
            </a:extLst>
          </p:cNvPr>
          <p:cNvPicPr>
            <a:picLocks noChangeAspect="1"/>
          </p:cNvPicPr>
          <p:nvPr/>
        </p:nvPicPr>
        <p:blipFill>
          <a:blip r:embed="rId3"/>
          <a:stretch>
            <a:fillRect/>
          </a:stretch>
        </p:blipFill>
        <p:spPr>
          <a:xfrm>
            <a:off x="34111" y="2204864"/>
            <a:ext cx="4537890" cy="2820539"/>
          </a:xfrm>
          <a:prstGeom prst="rect">
            <a:avLst/>
          </a:prstGeom>
        </p:spPr>
      </p:pic>
      <p:pic>
        <p:nvPicPr>
          <p:cNvPr id="6" name="Picture 5">
            <a:extLst>
              <a:ext uri="{FF2B5EF4-FFF2-40B4-BE49-F238E27FC236}">
                <a16:creationId xmlns:a16="http://schemas.microsoft.com/office/drawing/2014/main" id="{C6EE4D3F-5261-4AD9-A746-DA7909790675}"/>
              </a:ext>
            </a:extLst>
          </p:cNvPr>
          <p:cNvPicPr>
            <a:picLocks noChangeAspect="1"/>
          </p:cNvPicPr>
          <p:nvPr/>
        </p:nvPicPr>
        <p:blipFill>
          <a:blip r:embed="rId4"/>
          <a:stretch>
            <a:fillRect/>
          </a:stretch>
        </p:blipFill>
        <p:spPr>
          <a:xfrm>
            <a:off x="4572000" y="2204864"/>
            <a:ext cx="4537891" cy="2820539"/>
          </a:xfrm>
          <a:prstGeom prst="rect">
            <a:avLst/>
          </a:prstGeom>
        </p:spPr>
      </p:pic>
      <p:sp>
        <p:nvSpPr>
          <p:cNvPr id="11" name="TextBox 10">
            <a:extLst>
              <a:ext uri="{FF2B5EF4-FFF2-40B4-BE49-F238E27FC236}">
                <a16:creationId xmlns:a16="http://schemas.microsoft.com/office/drawing/2014/main" id="{68278ADA-8A6A-42E1-9DC5-C67B26B41FBF}"/>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Hp</a:t>
            </a:r>
          </a:p>
        </p:txBody>
      </p:sp>
    </p:spTree>
    <p:extLst>
      <p:ext uri="{BB962C8B-B14F-4D97-AF65-F5344CB8AC3E}">
        <p14:creationId xmlns:p14="http://schemas.microsoft.com/office/powerpoint/2010/main" val="1820142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HrHp</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058CC7C8-728A-48B3-B88F-815907BA88BD}"/>
              </a:ext>
            </a:extLst>
          </p:cNvPr>
          <p:cNvPicPr>
            <a:picLocks noChangeAspect="1"/>
          </p:cNvPicPr>
          <p:nvPr/>
        </p:nvPicPr>
        <p:blipFill>
          <a:blip r:embed="rId3"/>
          <a:stretch>
            <a:fillRect/>
          </a:stretch>
        </p:blipFill>
        <p:spPr>
          <a:xfrm>
            <a:off x="34109" y="2268762"/>
            <a:ext cx="4537890" cy="2820539"/>
          </a:xfrm>
          <a:prstGeom prst="rect">
            <a:avLst/>
          </a:prstGeom>
        </p:spPr>
      </p:pic>
      <p:pic>
        <p:nvPicPr>
          <p:cNvPr id="4" name="Picture 3">
            <a:extLst>
              <a:ext uri="{FF2B5EF4-FFF2-40B4-BE49-F238E27FC236}">
                <a16:creationId xmlns:a16="http://schemas.microsoft.com/office/drawing/2014/main" id="{AA5CBE19-00CA-4B4B-B6B1-2310DF2EA991}"/>
              </a:ext>
            </a:extLst>
          </p:cNvPr>
          <p:cNvPicPr>
            <a:picLocks noChangeAspect="1"/>
          </p:cNvPicPr>
          <p:nvPr/>
        </p:nvPicPr>
        <p:blipFill>
          <a:blip r:embed="rId4"/>
          <a:stretch>
            <a:fillRect/>
          </a:stretch>
        </p:blipFill>
        <p:spPr>
          <a:xfrm>
            <a:off x="4572000" y="2268762"/>
            <a:ext cx="4537890" cy="2820539"/>
          </a:xfrm>
          <a:prstGeom prst="rect">
            <a:avLst/>
          </a:prstGeom>
        </p:spPr>
      </p:pic>
    </p:spTree>
    <p:extLst>
      <p:ext uri="{BB962C8B-B14F-4D97-AF65-F5344CB8AC3E}">
        <p14:creationId xmlns:p14="http://schemas.microsoft.com/office/powerpoint/2010/main" val="1470998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HsHrHp</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AA7B14C8-AA81-470B-B8D1-E0553F995333}"/>
              </a:ext>
            </a:extLst>
          </p:cNvPr>
          <p:cNvPicPr>
            <a:picLocks noChangeAspect="1"/>
          </p:cNvPicPr>
          <p:nvPr/>
        </p:nvPicPr>
        <p:blipFill>
          <a:blip r:embed="rId3"/>
          <a:stretch>
            <a:fillRect/>
          </a:stretch>
        </p:blipFill>
        <p:spPr>
          <a:xfrm>
            <a:off x="77798" y="2172049"/>
            <a:ext cx="4537890" cy="2820539"/>
          </a:xfrm>
          <a:prstGeom prst="rect">
            <a:avLst/>
          </a:prstGeom>
        </p:spPr>
      </p:pic>
      <p:pic>
        <p:nvPicPr>
          <p:cNvPr id="6" name="Picture 5">
            <a:extLst>
              <a:ext uri="{FF2B5EF4-FFF2-40B4-BE49-F238E27FC236}">
                <a16:creationId xmlns:a16="http://schemas.microsoft.com/office/drawing/2014/main" id="{27D8E44C-983C-46FD-A7DD-C10D9C270FFD}"/>
              </a:ext>
            </a:extLst>
          </p:cNvPr>
          <p:cNvPicPr>
            <a:picLocks noChangeAspect="1"/>
          </p:cNvPicPr>
          <p:nvPr/>
        </p:nvPicPr>
        <p:blipFill>
          <a:blip r:embed="rId4"/>
          <a:stretch>
            <a:fillRect/>
          </a:stretch>
        </p:blipFill>
        <p:spPr>
          <a:xfrm>
            <a:off x="4572000" y="2172049"/>
            <a:ext cx="4492519" cy="2820539"/>
          </a:xfrm>
          <a:prstGeom prst="rect">
            <a:avLst/>
          </a:prstGeom>
        </p:spPr>
      </p:pic>
    </p:spTree>
    <p:extLst>
      <p:ext uri="{BB962C8B-B14F-4D97-AF65-F5344CB8AC3E}">
        <p14:creationId xmlns:p14="http://schemas.microsoft.com/office/powerpoint/2010/main" val="4276275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Grundlagen für die Stereorekonstruktion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3CBCF134-7B30-405C-9450-E9BA608AA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1916832"/>
            <a:ext cx="7632848" cy="3749774"/>
          </a:xfrm>
          <a:prstGeom prst="rect">
            <a:avLst/>
          </a:prstGeom>
          <a:solidFill>
            <a:srgbClr val="00B050"/>
          </a:solidFill>
        </p:spPr>
      </p:pic>
      <p:sp>
        <p:nvSpPr>
          <p:cNvPr id="12" name="Content Placeholder 14">
            <a:extLst>
              <a:ext uri="{FF2B5EF4-FFF2-40B4-BE49-F238E27FC236}">
                <a16:creationId xmlns:a16="http://schemas.microsoft.com/office/drawing/2014/main" id="{68F9661A-92B8-491F-87B3-FAE756F62AF7}"/>
              </a:ext>
            </a:extLst>
          </p:cNvPr>
          <p:cNvSpPr>
            <a:spLocks noGrp="1"/>
          </p:cNvSpPr>
          <p:nvPr>
            <p:ph idx="1"/>
          </p:nvPr>
        </p:nvSpPr>
        <p:spPr>
          <a:xfrm>
            <a:off x="468312" y="986458"/>
            <a:ext cx="8351837" cy="312068"/>
          </a:xfrm>
        </p:spPr>
        <p:txBody>
          <a:bodyPr/>
          <a:lstStyle/>
          <a:p>
            <a:r>
              <a:rPr lang="de-DE" sz="2000" dirty="0">
                <a:latin typeface="Calibri" panose="020F0502020204030204" pitchFamily="34" charset="0"/>
                <a:cs typeface="Calibri" panose="020F0502020204030204" pitchFamily="34" charset="0"/>
              </a:rPr>
              <a:t>Lochkamermodell</a:t>
            </a:r>
          </a:p>
        </p:txBody>
      </p:sp>
      <p:sp>
        <p:nvSpPr>
          <p:cNvPr id="13" name="Footer Placeholder 4">
            <a:extLst>
              <a:ext uri="{FF2B5EF4-FFF2-40B4-BE49-F238E27FC236}">
                <a16:creationId xmlns:a16="http://schemas.microsoft.com/office/drawing/2014/main" id="{8565F616-C99E-43D8-A9B8-380ED8337B5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cxnSp>
        <p:nvCxnSpPr>
          <p:cNvPr id="3" name="Straight Arrow Connector 2">
            <a:extLst>
              <a:ext uri="{FF2B5EF4-FFF2-40B4-BE49-F238E27FC236}">
                <a16:creationId xmlns:a16="http://schemas.microsoft.com/office/drawing/2014/main" id="{A4ABC5AF-E9C0-4442-9E80-818917EE8C1F}"/>
              </a:ext>
            </a:extLst>
          </p:cNvPr>
          <p:cNvCxnSpPr/>
          <p:nvPr/>
        </p:nvCxnSpPr>
        <p:spPr bwMode="auto">
          <a:xfrm>
            <a:off x="971550" y="3501008"/>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5" name="Straight Arrow Connector 4">
            <a:extLst>
              <a:ext uri="{FF2B5EF4-FFF2-40B4-BE49-F238E27FC236}">
                <a16:creationId xmlns:a16="http://schemas.microsoft.com/office/drawing/2014/main" id="{70D467CC-3EE0-4B6A-9F0F-562CC29E0070}"/>
              </a:ext>
            </a:extLst>
          </p:cNvPr>
          <p:cNvCxnSpPr/>
          <p:nvPr/>
        </p:nvCxnSpPr>
        <p:spPr bwMode="auto">
          <a:xfrm>
            <a:off x="323528" y="2132856"/>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4" name="Straight Arrow Connector 13">
            <a:extLst>
              <a:ext uri="{FF2B5EF4-FFF2-40B4-BE49-F238E27FC236}">
                <a16:creationId xmlns:a16="http://schemas.microsoft.com/office/drawing/2014/main" id="{80FF2AFB-008A-4C57-BC8A-28EBD0EB1909}"/>
              </a:ext>
            </a:extLst>
          </p:cNvPr>
          <p:cNvCxnSpPr/>
          <p:nvPr/>
        </p:nvCxnSpPr>
        <p:spPr bwMode="auto">
          <a:xfrm>
            <a:off x="1979712" y="2204864"/>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6" name="Straight Arrow Connector 15">
            <a:extLst>
              <a:ext uri="{FF2B5EF4-FFF2-40B4-BE49-F238E27FC236}">
                <a16:creationId xmlns:a16="http://schemas.microsoft.com/office/drawing/2014/main" id="{3C83617B-45F1-47AD-9FEF-121226D20AB6}"/>
              </a:ext>
            </a:extLst>
          </p:cNvPr>
          <p:cNvCxnSpPr/>
          <p:nvPr/>
        </p:nvCxnSpPr>
        <p:spPr bwMode="auto">
          <a:xfrm>
            <a:off x="2339752" y="1700808"/>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25" name="Arrow: Right 24">
            <a:extLst>
              <a:ext uri="{FF2B5EF4-FFF2-40B4-BE49-F238E27FC236}">
                <a16:creationId xmlns:a16="http://schemas.microsoft.com/office/drawing/2014/main" id="{3029A70A-4B9F-454B-A2AD-EA3CDD21733C}"/>
              </a:ext>
            </a:extLst>
          </p:cNvPr>
          <p:cNvSpPr/>
          <p:nvPr/>
        </p:nvSpPr>
        <p:spPr bwMode="auto">
          <a:xfrm>
            <a:off x="978446" y="3436809"/>
            <a:ext cx="975172" cy="117727"/>
          </a:xfrm>
          <a:prstGeom prst="rightArrow">
            <a:avLst/>
          </a:prstGeom>
          <a:solidFill>
            <a:srgbClr val="00B050"/>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27" name="Arrow: Right 26">
            <a:extLst>
              <a:ext uri="{FF2B5EF4-FFF2-40B4-BE49-F238E27FC236}">
                <a16:creationId xmlns:a16="http://schemas.microsoft.com/office/drawing/2014/main" id="{3A514A91-EBF9-4FA8-95F6-3F2BA8D1B64E}"/>
              </a:ext>
            </a:extLst>
          </p:cNvPr>
          <p:cNvSpPr/>
          <p:nvPr/>
        </p:nvSpPr>
        <p:spPr bwMode="auto">
          <a:xfrm rot="5400000">
            <a:off x="491356" y="3899345"/>
            <a:ext cx="975172" cy="117727"/>
          </a:xfrm>
          <a:prstGeom prst="rightArrow">
            <a:avLst/>
          </a:prstGeom>
          <a:solidFill>
            <a:srgbClr val="00B050"/>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29" name="Arrow: Right 28">
            <a:extLst>
              <a:ext uri="{FF2B5EF4-FFF2-40B4-BE49-F238E27FC236}">
                <a16:creationId xmlns:a16="http://schemas.microsoft.com/office/drawing/2014/main" id="{A966D97E-80C8-4421-8C6B-4D88D3BC54EE}"/>
              </a:ext>
            </a:extLst>
          </p:cNvPr>
          <p:cNvSpPr/>
          <p:nvPr/>
        </p:nvSpPr>
        <p:spPr bwMode="auto">
          <a:xfrm rot="10800000">
            <a:off x="1674886" y="4181946"/>
            <a:ext cx="365820" cy="83914"/>
          </a:xfrm>
          <a:prstGeom prst="rightArrow">
            <a:avLst/>
          </a:prstGeom>
          <a:solidFill>
            <a:srgbClr val="FFC000"/>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30" name="Arrow: Right 29">
            <a:extLst>
              <a:ext uri="{FF2B5EF4-FFF2-40B4-BE49-F238E27FC236}">
                <a16:creationId xmlns:a16="http://schemas.microsoft.com/office/drawing/2014/main" id="{C9D0763E-CF75-4828-B3A7-BFE9496F19F5}"/>
              </a:ext>
            </a:extLst>
          </p:cNvPr>
          <p:cNvSpPr/>
          <p:nvPr/>
        </p:nvSpPr>
        <p:spPr bwMode="auto">
          <a:xfrm rot="16200000">
            <a:off x="1838759" y="4004657"/>
            <a:ext cx="365820" cy="83914"/>
          </a:xfrm>
          <a:prstGeom prst="rightArrow">
            <a:avLst/>
          </a:prstGeom>
          <a:solidFill>
            <a:srgbClr val="FFC000"/>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26" name="TextBox 25">
            <a:extLst>
              <a:ext uri="{FF2B5EF4-FFF2-40B4-BE49-F238E27FC236}">
                <a16:creationId xmlns:a16="http://schemas.microsoft.com/office/drawing/2014/main" id="{A4635051-814C-41C3-B5AD-C42E56155092}"/>
              </a:ext>
            </a:extLst>
          </p:cNvPr>
          <p:cNvSpPr txBox="1"/>
          <p:nvPr/>
        </p:nvSpPr>
        <p:spPr>
          <a:xfrm>
            <a:off x="805221" y="3180325"/>
            <a:ext cx="288082" cy="338554"/>
          </a:xfrm>
          <a:prstGeom prst="rect">
            <a:avLst/>
          </a:prstGeom>
          <a:noFill/>
        </p:spPr>
        <p:txBody>
          <a:bodyPr wrap="square" rtlCol="0">
            <a:spAutoFit/>
          </a:bodyPr>
          <a:lstStyle/>
          <a:p>
            <a:r>
              <a:rPr lang="de-DE" sz="2000" u="none" dirty="0">
                <a:solidFill>
                  <a:srgbClr val="009900"/>
                </a:solidFill>
                <a:latin typeface="Times New Roman" panose="02020603050405020304" pitchFamily="18" charset="0"/>
                <a:cs typeface="Times New Roman" panose="02020603050405020304" pitchFamily="18" charset="0"/>
              </a:rPr>
              <a:t>S</a:t>
            </a:r>
          </a:p>
        </p:txBody>
      </p:sp>
      <p:sp>
        <p:nvSpPr>
          <p:cNvPr id="32" name="TextBox 31">
            <a:extLst>
              <a:ext uri="{FF2B5EF4-FFF2-40B4-BE49-F238E27FC236}">
                <a16:creationId xmlns:a16="http://schemas.microsoft.com/office/drawing/2014/main" id="{43DD28B3-6B55-4883-9558-4FE83283F914}"/>
              </a:ext>
            </a:extLst>
          </p:cNvPr>
          <p:cNvSpPr txBox="1"/>
          <p:nvPr/>
        </p:nvSpPr>
        <p:spPr>
          <a:xfrm>
            <a:off x="2004153" y="4093505"/>
            <a:ext cx="237108" cy="344710"/>
          </a:xfrm>
          <a:prstGeom prst="rect">
            <a:avLst/>
          </a:prstGeom>
          <a:noFill/>
        </p:spPr>
        <p:txBody>
          <a:bodyPr wrap="square" rtlCol="0">
            <a:spAutoFit/>
          </a:bodyPr>
          <a:lstStyle/>
          <a:p>
            <a:r>
              <a:rPr lang="de-DE" sz="2000" u="none" dirty="0">
                <a:solidFill>
                  <a:srgbClr val="FFC000"/>
                </a:solidFill>
                <a:latin typeface="Times New Roman" panose="02020603050405020304" pitchFamily="18" charset="0"/>
                <a:cs typeface="Times New Roman" panose="02020603050405020304" pitchFamily="18" charset="0"/>
              </a:rPr>
              <a:t>I</a:t>
            </a:r>
          </a:p>
        </p:txBody>
      </p:sp>
    </p:spTree>
    <p:extLst>
      <p:ext uri="{BB962C8B-B14F-4D97-AF65-F5344CB8AC3E}">
        <p14:creationId xmlns:p14="http://schemas.microsoft.com/office/powerpoint/2010/main" val="11147969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EE5F7009-8545-424C-B0CB-5D7C27590123}"/>
              </a:ext>
            </a:extLst>
          </p:cNvPr>
          <p:cNvPicPr>
            <a:picLocks noChangeAspect="1"/>
          </p:cNvPicPr>
          <p:nvPr/>
        </p:nvPicPr>
        <p:blipFill>
          <a:blip r:embed="rId3"/>
          <a:stretch>
            <a:fillRect/>
          </a:stretch>
        </p:blipFill>
        <p:spPr>
          <a:xfrm>
            <a:off x="1434574" y="1028700"/>
            <a:ext cx="5846227" cy="4294902"/>
          </a:xfrm>
          <a:prstGeom prst="rect">
            <a:avLst/>
          </a:prstGeom>
        </p:spPr>
      </p:pic>
    </p:spTree>
    <p:extLst>
      <p:ext uri="{BB962C8B-B14F-4D97-AF65-F5344CB8AC3E}">
        <p14:creationId xmlns:p14="http://schemas.microsoft.com/office/powerpoint/2010/main" val="21044572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CB5D1607-85A7-4D82-939D-FF94FFED8123}"/>
              </a:ext>
            </a:extLst>
          </p:cNvPr>
          <p:cNvPicPr>
            <a:picLocks noChangeAspect="1"/>
          </p:cNvPicPr>
          <p:nvPr/>
        </p:nvPicPr>
        <p:blipFill>
          <a:blip r:embed="rId3"/>
          <a:stretch>
            <a:fillRect/>
          </a:stretch>
        </p:blipFill>
        <p:spPr>
          <a:xfrm>
            <a:off x="510778" y="1501377"/>
            <a:ext cx="3960440" cy="3854276"/>
          </a:xfrm>
          <a:prstGeom prst="rect">
            <a:avLst/>
          </a:prstGeom>
        </p:spPr>
      </p:pic>
      <p:pic>
        <p:nvPicPr>
          <p:cNvPr id="4" name="Picture 3">
            <a:extLst>
              <a:ext uri="{FF2B5EF4-FFF2-40B4-BE49-F238E27FC236}">
                <a16:creationId xmlns:a16="http://schemas.microsoft.com/office/drawing/2014/main" id="{010027FC-5FBA-458C-B793-C8007277849A}"/>
              </a:ext>
            </a:extLst>
          </p:cNvPr>
          <p:cNvPicPr>
            <a:picLocks noChangeAspect="1"/>
          </p:cNvPicPr>
          <p:nvPr/>
        </p:nvPicPr>
        <p:blipFill>
          <a:blip r:embed="rId4"/>
          <a:stretch>
            <a:fillRect/>
          </a:stretch>
        </p:blipFill>
        <p:spPr>
          <a:xfrm>
            <a:off x="4615234" y="1509761"/>
            <a:ext cx="3960440" cy="3838478"/>
          </a:xfrm>
          <a:prstGeom prst="rect">
            <a:avLst/>
          </a:prstGeom>
        </p:spPr>
      </p:pic>
    </p:spTree>
    <p:extLst>
      <p:ext uri="{BB962C8B-B14F-4D97-AF65-F5344CB8AC3E}">
        <p14:creationId xmlns:p14="http://schemas.microsoft.com/office/powerpoint/2010/main" val="33554184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92EC11F4-E54E-48CF-BEC3-DB0DE2E0F87B}"/>
              </a:ext>
            </a:extLst>
          </p:cNvPr>
          <p:cNvPicPr>
            <a:picLocks noChangeAspect="1"/>
          </p:cNvPicPr>
          <p:nvPr/>
        </p:nvPicPr>
        <p:blipFill>
          <a:blip r:embed="rId3"/>
          <a:stretch>
            <a:fillRect/>
          </a:stretch>
        </p:blipFill>
        <p:spPr>
          <a:xfrm>
            <a:off x="0" y="1204279"/>
            <a:ext cx="9144000" cy="4449442"/>
          </a:xfrm>
          <a:prstGeom prst="rect">
            <a:avLst/>
          </a:prstGeom>
        </p:spPr>
      </p:pic>
    </p:spTree>
    <p:extLst>
      <p:ext uri="{BB962C8B-B14F-4D97-AF65-F5344CB8AC3E}">
        <p14:creationId xmlns:p14="http://schemas.microsoft.com/office/powerpoint/2010/main" val="1570979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C0917F75-48E0-4387-AC3C-1AE37E94E56A}"/>
              </a:ext>
            </a:extLst>
          </p:cNvPr>
          <p:cNvPicPr>
            <a:picLocks noChangeAspect="1"/>
          </p:cNvPicPr>
          <p:nvPr/>
        </p:nvPicPr>
        <p:blipFill>
          <a:blip r:embed="rId3"/>
          <a:stretch>
            <a:fillRect/>
          </a:stretch>
        </p:blipFill>
        <p:spPr>
          <a:xfrm>
            <a:off x="0" y="1213278"/>
            <a:ext cx="9144000" cy="4431444"/>
          </a:xfrm>
          <a:prstGeom prst="rect">
            <a:avLst/>
          </a:prstGeom>
        </p:spPr>
      </p:pic>
    </p:spTree>
    <p:extLst>
      <p:ext uri="{BB962C8B-B14F-4D97-AF65-F5344CB8AC3E}">
        <p14:creationId xmlns:p14="http://schemas.microsoft.com/office/powerpoint/2010/main" val="25784638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58AC1C70-7651-47D4-9E5E-12CB147BA1B0}"/>
              </a:ext>
            </a:extLst>
          </p:cNvPr>
          <p:cNvPicPr>
            <a:picLocks noChangeAspect="1"/>
          </p:cNvPicPr>
          <p:nvPr/>
        </p:nvPicPr>
        <p:blipFill>
          <a:blip r:embed="rId3"/>
          <a:stretch>
            <a:fillRect/>
          </a:stretch>
        </p:blipFill>
        <p:spPr>
          <a:xfrm>
            <a:off x="16346" y="1055365"/>
            <a:ext cx="4460669" cy="2500510"/>
          </a:xfrm>
          <a:prstGeom prst="rect">
            <a:avLst/>
          </a:prstGeom>
        </p:spPr>
      </p:pic>
      <p:pic>
        <p:nvPicPr>
          <p:cNvPr id="4" name="Picture 3">
            <a:extLst>
              <a:ext uri="{FF2B5EF4-FFF2-40B4-BE49-F238E27FC236}">
                <a16:creationId xmlns:a16="http://schemas.microsoft.com/office/drawing/2014/main" id="{B376D83C-F5F4-4818-BC1E-93AE0B98E925}"/>
              </a:ext>
            </a:extLst>
          </p:cNvPr>
          <p:cNvPicPr>
            <a:picLocks noChangeAspect="1"/>
          </p:cNvPicPr>
          <p:nvPr/>
        </p:nvPicPr>
        <p:blipFill>
          <a:blip r:embed="rId4"/>
          <a:stretch>
            <a:fillRect/>
          </a:stretch>
        </p:blipFill>
        <p:spPr>
          <a:xfrm>
            <a:off x="4609916" y="1055365"/>
            <a:ext cx="4483524" cy="2500510"/>
          </a:xfrm>
          <a:prstGeom prst="rect">
            <a:avLst/>
          </a:prstGeom>
        </p:spPr>
      </p:pic>
      <p:pic>
        <p:nvPicPr>
          <p:cNvPr id="5" name="Picture 4">
            <a:extLst>
              <a:ext uri="{FF2B5EF4-FFF2-40B4-BE49-F238E27FC236}">
                <a16:creationId xmlns:a16="http://schemas.microsoft.com/office/drawing/2014/main" id="{981C24A4-46CD-4D76-820F-EC857E97E0BD}"/>
              </a:ext>
            </a:extLst>
          </p:cNvPr>
          <p:cNvPicPr>
            <a:picLocks noChangeAspect="1"/>
          </p:cNvPicPr>
          <p:nvPr/>
        </p:nvPicPr>
        <p:blipFill>
          <a:blip r:embed="rId5"/>
          <a:stretch>
            <a:fillRect/>
          </a:stretch>
        </p:blipFill>
        <p:spPr>
          <a:xfrm>
            <a:off x="336441" y="3555875"/>
            <a:ext cx="3820477" cy="2358634"/>
          </a:xfrm>
          <a:prstGeom prst="rect">
            <a:avLst/>
          </a:prstGeom>
        </p:spPr>
      </p:pic>
      <p:pic>
        <p:nvPicPr>
          <p:cNvPr id="7" name="Picture 6">
            <a:extLst>
              <a:ext uri="{FF2B5EF4-FFF2-40B4-BE49-F238E27FC236}">
                <a16:creationId xmlns:a16="http://schemas.microsoft.com/office/drawing/2014/main" id="{51C3EB3C-A73C-44DE-BD57-0E5093A65A93}"/>
              </a:ext>
            </a:extLst>
          </p:cNvPr>
          <p:cNvPicPr>
            <a:picLocks noChangeAspect="1"/>
          </p:cNvPicPr>
          <p:nvPr/>
        </p:nvPicPr>
        <p:blipFill>
          <a:blip r:embed="rId6"/>
          <a:stretch>
            <a:fillRect/>
          </a:stretch>
        </p:blipFill>
        <p:spPr>
          <a:xfrm>
            <a:off x="4860032" y="3550517"/>
            <a:ext cx="3820476" cy="2358634"/>
          </a:xfrm>
          <a:prstGeom prst="rect">
            <a:avLst/>
          </a:prstGeom>
        </p:spPr>
      </p:pic>
    </p:spTree>
    <p:extLst>
      <p:ext uri="{BB962C8B-B14F-4D97-AF65-F5344CB8AC3E}">
        <p14:creationId xmlns:p14="http://schemas.microsoft.com/office/powerpoint/2010/main" val="42239158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187624" y="1988840"/>
            <a:ext cx="6624736" cy="590931"/>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Vergleich der Computergrafik pipeline und der Computer Vision Pipeline</a:t>
            </a:r>
          </a:p>
        </p:txBody>
      </p:sp>
      <p:sp>
        <p:nvSpPr>
          <p:cNvPr id="8" name="Footer Placeholder 4">
            <a:extLst>
              <a:ext uri="{FF2B5EF4-FFF2-40B4-BE49-F238E27FC236}">
                <a16:creationId xmlns:a16="http://schemas.microsoft.com/office/drawing/2014/main" id="{05EFDA29-BA5D-4ED8-A81E-4E2D52890993}"/>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51409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D9F59C03-886B-4AA1-B954-855218C82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6609" y="5371053"/>
            <a:ext cx="2382157" cy="356211"/>
          </a:xfrm>
          <a:prstGeom prst="rect">
            <a:avLst/>
          </a:prstGeom>
        </p:spPr>
      </p:pic>
      <p:pic>
        <p:nvPicPr>
          <p:cNvPr id="11" name="Picture 10">
            <a:extLst>
              <a:ext uri="{FF2B5EF4-FFF2-40B4-BE49-F238E27FC236}">
                <a16:creationId xmlns:a16="http://schemas.microsoft.com/office/drawing/2014/main" id="{31E15E3E-D19D-4DCF-ADB6-586BF96DE75D}"/>
              </a:ext>
            </a:extLst>
          </p:cNvPr>
          <p:cNvPicPr>
            <a:picLocks noChangeAspect="1"/>
          </p:cNvPicPr>
          <p:nvPr/>
        </p:nvPicPr>
        <p:blipFill rotWithShape="1">
          <a:blip r:embed="rId4">
            <a:extLst>
              <a:ext uri="{28A0092B-C50C-407E-A947-70E740481C1C}">
                <a14:useLocalDpi xmlns:a14="http://schemas.microsoft.com/office/drawing/2010/main" val="0"/>
              </a:ext>
            </a:extLst>
          </a:blip>
          <a:srcRect l="18411" t="4733" r="12551" b="5583"/>
          <a:stretch/>
        </p:blipFill>
        <p:spPr>
          <a:xfrm>
            <a:off x="827584" y="1122102"/>
            <a:ext cx="2550732" cy="2661893"/>
          </a:xfrm>
          <a:prstGeom prst="rect">
            <a:avLst/>
          </a:prstGeom>
        </p:spPr>
      </p:pic>
      <p:pic>
        <p:nvPicPr>
          <p:cNvPr id="12" name="Picture 11">
            <a:extLst>
              <a:ext uri="{FF2B5EF4-FFF2-40B4-BE49-F238E27FC236}">
                <a16:creationId xmlns:a16="http://schemas.microsoft.com/office/drawing/2014/main" id="{98CBB1D3-477F-4F86-8E67-0298EB5D514E}"/>
              </a:ext>
            </a:extLst>
          </p:cNvPr>
          <p:cNvPicPr>
            <a:picLocks noChangeAspect="1"/>
          </p:cNvPicPr>
          <p:nvPr/>
        </p:nvPicPr>
        <p:blipFill rotWithShape="1">
          <a:blip r:embed="rId5">
            <a:extLst>
              <a:ext uri="{28A0092B-C50C-407E-A947-70E740481C1C}">
                <a14:useLocalDpi xmlns:a14="http://schemas.microsoft.com/office/drawing/2010/main" val="0"/>
              </a:ext>
            </a:extLst>
          </a:blip>
          <a:srcRect b="10834"/>
          <a:stretch/>
        </p:blipFill>
        <p:spPr>
          <a:xfrm>
            <a:off x="3635896" y="1122102"/>
            <a:ext cx="5194666" cy="2659251"/>
          </a:xfrm>
          <a:prstGeom prst="rect">
            <a:avLst/>
          </a:prstGeom>
        </p:spPr>
      </p:pic>
      <p:sp>
        <p:nvSpPr>
          <p:cNvPr id="22" name="Title 8">
            <a:extLst>
              <a:ext uri="{FF2B5EF4-FFF2-40B4-BE49-F238E27FC236}">
                <a16:creationId xmlns:a16="http://schemas.microsoft.com/office/drawing/2014/main" id="{101B8B4D-1B7B-4B95-809D-F11F5AA4EBA9}"/>
              </a:ext>
            </a:extLst>
          </p:cNvPr>
          <p:cNvSpPr>
            <a:spLocks noGrp="1"/>
          </p:cNvSpPr>
          <p:nvPr>
            <p:ph type="title"/>
          </p:nvPr>
        </p:nvSpPr>
        <p:spPr>
          <a:xfrm>
            <a:off x="471488" y="395288"/>
            <a:ext cx="7772400" cy="533400"/>
          </a:xfrm>
        </p:spPr>
        <p:txBody>
          <a:bodyPr/>
          <a:lstStyle/>
          <a:p>
            <a:r>
              <a:rPr lang="de-DE" b="1" dirty="0">
                <a:latin typeface="Calibri" panose="020F0502020204030204" pitchFamily="34" charset="0"/>
                <a:cs typeface="Calibri" panose="020F0502020204030204" pitchFamily="34" charset="0"/>
              </a:rPr>
              <a:t>Grundlagen für die Stereorekonstruktion</a:t>
            </a:r>
          </a:p>
        </p:txBody>
      </p:sp>
      <p:sp>
        <p:nvSpPr>
          <p:cNvPr id="15" name="Footer Placeholder 4">
            <a:extLst>
              <a:ext uri="{FF2B5EF4-FFF2-40B4-BE49-F238E27FC236}">
                <a16:creationId xmlns:a16="http://schemas.microsoft.com/office/drawing/2014/main" id="{5BD54DC3-33C0-4EDC-8A04-06C34C1B3CEF}"/>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6" name="Picture 15">
            <a:extLst>
              <a:ext uri="{FF2B5EF4-FFF2-40B4-BE49-F238E27FC236}">
                <a16:creationId xmlns:a16="http://schemas.microsoft.com/office/drawing/2014/main" id="{04343BFD-9470-4E11-A975-F5BCFFFC6D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95783" y="4100455"/>
            <a:ext cx="1123810" cy="190476"/>
          </a:xfrm>
          <a:prstGeom prst="rect">
            <a:avLst/>
          </a:prstGeom>
        </p:spPr>
      </p:pic>
      <p:pic>
        <p:nvPicPr>
          <p:cNvPr id="21" name="Picture 20">
            <a:extLst>
              <a:ext uri="{FF2B5EF4-FFF2-40B4-BE49-F238E27FC236}">
                <a16:creationId xmlns:a16="http://schemas.microsoft.com/office/drawing/2014/main" id="{8A79C0C9-9A89-411C-98F0-A21C6F184BF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12483" y="4535908"/>
            <a:ext cx="209524" cy="174926"/>
          </a:xfrm>
          <a:prstGeom prst="rect">
            <a:avLst/>
          </a:prstGeom>
        </p:spPr>
      </p:pic>
      <p:pic>
        <p:nvPicPr>
          <p:cNvPr id="24" name="Picture 23">
            <a:extLst>
              <a:ext uri="{FF2B5EF4-FFF2-40B4-BE49-F238E27FC236}">
                <a16:creationId xmlns:a16="http://schemas.microsoft.com/office/drawing/2014/main" id="{5AD5DC10-E31A-48AB-951A-25DBD2B4FC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7584" y="4967361"/>
            <a:ext cx="247619" cy="190476"/>
          </a:xfrm>
          <a:prstGeom prst="rect">
            <a:avLst/>
          </a:prstGeom>
        </p:spPr>
      </p:pic>
      <p:sp>
        <p:nvSpPr>
          <p:cNvPr id="27" name="TextBox 26">
            <a:extLst>
              <a:ext uri="{FF2B5EF4-FFF2-40B4-BE49-F238E27FC236}">
                <a16:creationId xmlns:a16="http://schemas.microsoft.com/office/drawing/2014/main" id="{EBB93B0B-F259-4356-8EB5-AF7204D5477E}"/>
              </a:ext>
            </a:extLst>
          </p:cNvPr>
          <p:cNvSpPr txBox="1"/>
          <p:nvPr/>
        </p:nvSpPr>
        <p:spPr>
          <a:xfrm>
            <a:off x="2051720" y="4506854"/>
            <a:ext cx="5761714"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 Extrinsische Kameraparameter (Rotation, Verschiebung)</a:t>
            </a:r>
          </a:p>
        </p:txBody>
      </p:sp>
      <p:sp>
        <p:nvSpPr>
          <p:cNvPr id="29" name="TextBox 28">
            <a:extLst>
              <a:ext uri="{FF2B5EF4-FFF2-40B4-BE49-F238E27FC236}">
                <a16:creationId xmlns:a16="http://schemas.microsoft.com/office/drawing/2014/main" id="{76529306-AEFB-4E86-A1DC-367AA6A2EB75}"/>
              </a:ext>
            </a:extLst>
          </p:cNvPr>
          <p:cNvSpPr txBox="1"/>
          <p:nvPr/>
        </p:nvSpPr>
        <p:spPr>
          <a:xfrm>
            <a:off x="1095394" y="4952204"/>
            <a:ext cx="7552388"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 Intrinsische Kameraparameter (Brennweite, Pixelskalierung, Verschiebung)</a:t>
            </a:r>
          </a:p>
        </p:txBody>
      </p:sp>
    </p:spTree>
    <p:extLst>
      <p:ext uri="{BB962C8B-B14F-4D97-AF65-F5344CB8AC3E}">
        <p14:creationId xmlns:p14="http://schemas.microsoft.com/office/powerpoint/2010/main" val="40944375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B459E15F-2D84-44D1-8C77-9B481E835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130" y="1792579"/>
            <a:ext cx="8015740" cy="3168352"/>
          </a:xfrm>
          <a:prstGeom prst="rect">
            <a:avLst/>
          </a:prstGeom>
        </p:spPr>
      </p:pic>
      <p:pic>
        <p:nvPicPr>
          <p:cNvPr id="11" name="Picture 10">
            <a:extLst>
              <a:ext uri="{FF2B5EF4-FFF2-40B4-BE49-F238E27FC236}">
                <a16:creationId xmlns:a16="http://schemas.microsoft.com/office/drawing/2014/main" id="{45863D30-2D7B-407D-B54E-003B989605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338" y="1014075"/>
            <a:ext cx="7302288" cy="4725361"/>
          </a:xfrm>
          <a:prstGeom prst="rect">
            <a:avLst/>
          </a:prstGeom>
        </p:spPr>
      </p:pic>
      <p:sp>
        <p:nvSpPr>
          <p:cNvPr id="12" name="Title 8">
            <a:extLst>
              <a:ext uri="{FF2B5EF4-FFF2-40B4-BE49-F238E27FC236}">
                <a16:creationId xmlns:a16="http://schemas.microsoft.com/office/drawing/2014/main" id="{C049E275-992C-4A51-9114-371F36630F94}"/>
              </a:ext>
            </a:extLst>
          </p:cNvPr>
          <p:cNvSpPr>
            <a:spLocks noGrp="1"/>
          </p:cNvSpPr>
          <p:nvPr>
            <p:ph type="title"/>
          </p:nvPr>
        </p:nvSpPr>
        <p:spPr>
          <a:xfrm>
            <a:off x="471488" y="395288"/>
            <a:ext cx="7772400" cy="533400"/>
          </a:xfrm>
        </p:spPr>
        <p:txBody>
          <a:bodyPr/>
          <a:lstStyle/>
          <a:p>
            <a:r>
              <a:rPr lang="de-DE" b="1" dirty="0">
                <a:latin typeface="Calibri" panose="020F0502020204030204" pitchFamily="34" charset="0"/>
                <a:cs typeface="Calibri" panose="020F0502020204030204" pitchFamily="34" charset="0"/>
              </a:rPr>
              <a:t>Grundlagen für die Stereorekonstruktion</a:t>
            </a:r>
          </a:p>
        </p:txBody>
      </p:sp>
      <p:sp>
        <p:nvSpPr>
          <p:cNvPr id="9" name="Footer Placeholder 4">
            <a:extLst>
              <a:ext uri="{FF2B5EF4-FFF2-40B4-BE49-F238E27FC236}">
                <a16:creationId xmlns:a16="http://schemas.microsoft.com/office/drawing/2014/main" id="{5F7565AA-57EB-436E-9541-AE5BEBA31C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269887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1" name="Picture 10">
            <a:extLst>
              <a:ext uri="{FF2B5EF4-FFF2-40B4-BE49-F238E27FC236}">
                <a16:creationId xmlns:a16="http://schemas.microsoft.com/office/drawing/2014/main" id="{9B81056A-A02D-46CA-9FDC-60A2F5DA2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840" y="4343466"/>
            <a:ext cx="2753109" cy="847843"/>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64906836-F173-4C3E-8F73-CEEF22E1A32F}"/>
              </a:ext>
            </a:extLst>
          </p:cNvPr>
          <p:cNvPicPr>
            <a:picLocks noChangeAspect="1"/>
          </p:cNvPicPr>
          <p:nvPr/>
        </p:nvPicPr>
        <p:blipFill rotWithShape="1">
          <a:blip r:embed="rId4">
            <a:extLst>
              <a:ext uri="{28A0092B-C50C-407E-A947-70E740481C1C}">
                <a14:useLocalDpi xmlns:a14="http://schemas.microsoft.com/office/drawing/2010/main" val="0"/>
              </a:ext>
            </a:extLst>
          </a:blip>
          <a:srcRect l="72195" r="4826"/>
          <a:stretch/>
        </p:blipFill>
        <p:spPr>
          <a:xfrm>
            <a:off x="3824317" y="2852936"/>
            <a:ext cx="1368153" cy="1038370"/>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13" name="Title 8">
            <a:extLst>
              <a:ext uri="{FF2B5EF4-FFF2-40B4-BE49-F238E27FC236}">
                <a16:creationId xmlns:a16="http://schemas.microsoft.com/office/drawing/2014/main" id="{B95D0849-C024-41EC-943A-75387E6D8DF8}"/>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a:latin typeface="Calibri" panose="020F0502020204030204" pitchFamily="34" charset="0"/>
                <a:cs typeface="Calibri" panose="020F0502020204030204" pitchFamily="34" charset="0"/>
              </a:rPr>
              <a:t>Grundlagen für die Stereorekonstruktion</a:t>
            </a:r>
            <a:endParaRPr lang="de-DE" b="1" u="none" kern="0" dirty="0">
              <a:latin typeface="Calibri" panose="020F0502020204030204" pitchFamily="34" charset="0"/>
              <a:cs typeface="Calibri" panose="020F0502020204030204" pitchFamily="34" charset="0"/>
            </a:endParaRPr>
          </a:p>
        </p:txBody>
      </p:sp>
      <p:pic>
        <p:nvPicPr>
          <p:cNvPr id="14" name="Picture 13">
            <a:extLst>
              <a:ext uri="{FF2B5EF4-FFF2-40B4-BE49-F238E27FC236}">
                <a16:creationId xmlns:a16="http://schemas.microsoft.com/office/drawing/2014/main" id="{9CCE0C28-9B4B-439C-9256-A4CFFB4F3275}"/>
              </a:ext>
            </a:extLst>
          </p:cNvPr>
          <p:cNvPicPr>
            <a:picLocks noChangeAspect="1"/>
          </p:cNvPicPr>
          <p:nvPr/>
        </p:nvPicPr>
        <p:blipFill rotWithShape="1">
          <a:blip r:embed="rId5">
            <a:extLst>
              <a:ext uri="{28A0092B-C50C-407E-A947-70E740481C1C}">
                <a14:useLocalDpi xmlns:a14="http://schemas.microsoft.com/office/drawing/2010/main" val="0"/>
              </a:ext>
            </a:extLst>
          </a:blip>
          <a:srcRect l="14621" t="21580" r="15378" b="2149"/>
          <a:stretch/>
        </p:blipFill>
        <p:spPr>
          <a:xfrm>
            <a:off x="2436934" y="1386355"/>
            <a:ext cx="1387383" cy="938830"/>
          </a:xfrm>
          <a:prstGeom prst="rect">
            <a:avLst/>
          </a:prstGeom>
        </p:spPr>
      </p:pic>
      <p:pic>
        <p:nvPicPr>
          <p:cNvPr id="16" name="Picture 15">
            <a:extLst>
              <a:ext uri="{FF2B5EF4-FFF2-40B4-BE49-F238E27FC236}">
                <a16:creationId xmlns:a16="http://schemas.microsoft.com/office/drawing/2014/main" id="{FE8BAA48-55F7-4802-8AAD-A3384600ED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92470" y="1386355"/>
            <a:ext cx="1387382" cy="938830"/>
          </a:xfrm>
          <a:prstGeom prst="rect">
            <a:avLst/>
          </a:prstGeom>
        </p:spPr>
      </p:pic>
      <p:sp>
        <p:nvSpPr>
          <p:cNvPr id="17" name="Footer Placeholder 4">
            <a:extLst>
              <a:ext uri="{FF2B5EF4-FFF2-40B4-BE49-F238E27FC236}">
                <a16:creationId xmlns:a16="http://schemas.microsoft.com/office/drawing/2014/main" id="{590351B9-026B-489E-A11C-D3C0937AD9D9}"/>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765032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D8259F72-6FC5-4242-AF78-5FC37F61CF91}"/>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Synthetische Rekonstruktion</a:t>
            </a:r>
          </a:p>
        </p:txBody>
      </p:sp>
      <p:pic>
        <p:nvPicPr>
          <p:cNvPr id="9" name="Picture 8">
            <a:extLst>
              <a:ext uri="{FF2B5EF4-FFF2-40B4-BE49-F238E27FC236}">
                <a16:creationId xmlns:a16="http://schemas.microsoft.com/office/drawing/2014/main" id="{E2952EC4-F9B8-45F5-BFE2-1ADAE0A574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1519834"/>
            <a:ext cx="7772400" cy="3818332"/>
          </a:xfrm>
          <a:prstGeom prst="rect">
            <a:avLst/>
          </a:prstGeom>
        </p:spPr>
      </p:pic>
      <p:sp>
        <p:nvSpPr>
          <p:cNvPr id="12" name="Footer Placeholder 4">
            <a:extLst>
              <a:ext uri="{FF2B5EF4-FFF2-40B4-BE49-F238E27FC236}">
                <a16:creationId xmlns:a16="http://schemas.microsoft.com/office/drawing/2014/main" id="{02C5C401-F7DA-4921-9C3B-562C73AC24B6}"/>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528591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5FB3C733-B1EB-457A-9AFF-5E20441465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040198"/>
            <a:ext cx="8640960" cy="4860540"/>
          </a:xfrm>
          <a:prstGeom prst="rect">
            <a:avLst/>
          </a:prstGeom>
        </p:spPr>
      </p:pic>
      <p:sp>
        <p:nvSpPr>
          <p:cNvPr id="11" name="Title 8">
            <a:extLst>
              <a:ext uri="{FF2B5EF4-FFF2-40B4-BE49-F238E27FC236}">
                <a16:creationId xmlns:a16="http://schemas.microsoft.com/office/drawing/2014/main" id="{B7FF6150-46E8-4984-99EB-9F95E701EA60}"/>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Synthetische Rekonstruktion</a:t>
            </a:r>
          </a:p>
        </p:txBody>
      </p:sp>
      <p:sp>
        <p:nvSpPr>
          <p:cNvPr id="9" name="Footer Placeholder 4">
            <a:extLst>
              <a:ext uri="{FF2B5EF4-FFF2-40B4-BE49-F238E27FC236}">
                <a16:creationId xmlns:a16="http://schemas.microsoft.com/office/drawing/2014/main" id="{F5CEFA4E-FF22-4CD8-B99D-22FB9604703C}"/>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782936316"/>
      </p:ext>
    </p:extLst>
  </p:cSld>
  <p:clrMapOvr>
    <a:masterClrMapping/>
  </p:clrMapOvr>
</p:sld>
</file>

<file path=ppt/theme/theme1.xml><?xml version="1.0" encoding="utf-8"?>
<a:theme xmlns:a="http://schemas.openxmlformats.org/drawingml/2006/main" name="Leere Präsentation">
  <a:themeElements>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eere Präsentation">
      <a:majorFont>
        <a:latin typeface="Arial Narrow"/>
        <a:ea typeface="ＭＳ Ｐゴシック"/>
        <a:cs typeface=""/>
      </a:majorFont>
      <a:minorFont>
        <a:latin typeface="Arial Narrow"/>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0" tIns="0" rIns="0" bIns="0" numCol="1" anchor="t" anchorCtr="0" compatLnSpc="1">
        <a:prstTxWarp prst="textNoShape">
          <a:avLst/>
        </a:prstTxWarp>
      </a:bodyPr>
      <a:lstStyle>
        <a:defPPr marL="342900" marR="0" indent="-342900" algn="l" defTabSz="914400" rtl="0" eaLnBrk="0" fontAlgn="base" latinLnBrk="0" hangingPunct="0">
          <a:lnSpc>
            <a:spcPct val="80000"/>
          </a:lnSpc>
          <a:spcBef>
            <a:spcPct val="50000"/>
          </a:spcBef>
          <a:spcAft>
            <a:spcPct val="0"/>
          </a:spcAft>
          <a:buClrTx/>
          <a:buSzTx/>
          <a:buFontTx/>
          <a:buNone/>
          <a:tabLst/>
          <a:defRPr kumimoji="0" lang="de-DE" sz="1100" b="0" i="0" u="sng" strike="noStrike" cap="none" normalizeH="0" baseline="0" smtClean="0">
            <a:ln>
              <a:noFill/>
            </a:ln>
            <a:solidFill>
              <a:schemeClr val="bg1"/>
            </a:solidFill>
            <a:effectLst/>
            <a:latin typeface="Arial Narrow" pitchFamily="-112" charset="0"/>
            <a:ea typeface="ＭＳ Ｐゴシック" pitchFamily="-112" charset="-128"/>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0" tIns="0" rIns="0" bIns="0" numCol="1" anchor="t" anchorCtr="0" compatLnSpc="1">
        <a:prstTxWarp prst="textNoShape">
          <a:avLst/>
        </a:prstTxWarp>
      </a:bodyPr>
      <a:lstStyle>
        <a:defPPr marL="342900" marR="0" indent="-342900" algn="l" defTabSz="914400" rtl="0" eaLnBrk="0" fontAlgn="base" latinLnBrk="0" hangingPunct="0">
          <a:lnSpc>
            <a:spcPct val="80000"/>
          </a:lnSpc>
          <a:spcBef>
            <a:spcPct val="50000"/>
          </a:spcBef>
          <a:spcAft>
            <a:spcPct val="0"/>
          </a:spcAft>
          <a:buClrTx/>
          <a:buSzTx/>
          <a:buFontTx/>
          <a:buNone/>
          <a:tabLst/>
          <a:defRPr kumimoji="0" lang="de-DE" sz="1100" b="0" i="0" u="sng" strike="noStrike" cap="none" normalizeH="0" baseline="0" smtClean="0">
            <a:ln>
              <a:noFill/>
            </a:ln>
            <a:solidFill>
              <a:schemeClr val="bg1"/>
            </a:solidFill>
            <a:effectLst/>
            <a:latin typeface="Arial Narrow" pitchFamily="-112" charset="0"/>
            <a:ea typeface="ＭＳ Ｐゴシック" pitchFamily="-112" charset="-128"/>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3015</Words>
  <Application>Microsoft Office PowerPoint</Application>
  <PresentationFormat>On-screen Show (4:3)</PresentationFormat>
  <Paragraphs>612</Paragraphs>
  <Slides>45</Slides>
  <Notes>45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ＭＳ Ｐゴシック</vt:lpstr>
      <vt:lpstr>Arial</vt:lpstr>
      <vt:lpstr>Arial Narrow</vt:lpstr>
      <vt:lpstr>Calibri</vt:lpstr>
      <vt:lpstr>Calibri (Body)</vt:lpstr>
      <vt:lpstr>Times New Roman</vt:lpstr>
      <vt:lpstr>Wingdings</vt:lpstr>
      <vt:lpstr>Leere Präsentation</vt:lpstr>
      <vt:lpstr>PowerPoint Presentation</vt:lpstr>
      <vt:lpstr>PowerPoint Presentation</vt:lpstr>
      <vt:lpstr>Gliederung</vt:lpstr>
      <vt:lpstr>Grundlagen für die Stereorekonstruktion</vt:lpstr>
      <vt:lpstr>Grundlagen für die Stereorekonstruktion</vt:lpstr>
      <vt:lpstr>Grundlagen für die Stereorekonstruktion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Ausblick: Rekonstruktion mit Rektifizierung</vt:lpstr>
      <vt:lpstr>Rektifizierungsansatz</vt:lpstr>
      <vt:lpstr>PowerPoint Presentation</vt:lpstr>
      <vt:lpstr>Vielen Dank für Ihre Aufmerksamkeit</vt:lpstr>
      <vt:lpstr>Zusatzfolien</vt:lpstr>
      <vt:lpstr>Homographien</vt:lpstr>
      <vt:lpstr>Bestimmung von Homographien</vt:lpstr>
      <vt:lpstr>BackUpSlides</vt:lpstr>
      <vt:lpstr>BackUpSlides</vt:lpstr>
      <vt:lpstr>Acht-Punkte-Algorithmus</vt:lpstr>
      <vt:lpstr>Bestimmung extrinsischer Kameraparameter</vt:lpstr>
      <vt:lpstr>Singulärwertszerlegung</vt:lpstr>
      <vt:lpstr>Sampson-Approximation</vt:lpstr>
      <vt:lpstr>Sampson-Approximation</vt:lpstr>
      <vt:lpstr>Sampson-Approximation</vt:lpstr>
      <vt:lpstr>Sampson-Approximation</vt:lpstr>
      <vt:lpstr>Unterschiedliche Auflösungen </vt:lpstr>
      <vt:lpstr>Unterschiedliche Auflösungen </vt:lpstr>
      <vt:lpstr>Rektifizierung</vt:lpstr>
      <vt:lpstr>Rektifizierung</vt:lpstr>
      <vt:lpstr>Rektifizierung</vt:lpstr>
      <vt:lpstr>Rektifizierung</vt:lpstr>
      <vt:lpstr>Punktesortierungsalgorithmus</vt:lpstr>
      <vt:lpstr>Punktesortierungsalgorithmus</vt:lpstr>
      <vt:lpstr>Punktesortierungsalgorithmus</vt:lpstr>
      <vt:lpstr>Punktesortierungsalgorithmus</vt:lpstr>
      <vt:lpstr>Punktesortierungsalgorithmus</vt:lpstr>
      <vt:lpstr>BackUpSlides</vt:lpstr>
    </vt:vector>
  </TitlesOfParts>
  <Company>Die Keimzelle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HFU_PPTVorlage100908</dc:title>
  <dc:creator>Antje Däunert</dc:creator>
  <cp:lastModifiedBy>Anja Kretschmer</cp:lastModifiedBy>
  <cp:revision>650</cp:revision>
  <dcterms:created xsi:type="dcterms:W3CDTF">2010-09-08T11:07:37Z</dcterms:created>
  <dcterms:modified xsi:type="dcterms:W3CDTF">2018-06-30T16:19:59Z</dcterms:modified>
</cp:coreProperties>
</file>